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28"/>
  </p:notesMasterIdLst>
  <p:handoutMasterIdLst>
    <p:handoutMasterId r:id="rId29"/>
  </p:handoutMasterIdLst>
  <p:sldIdLst>
    <p:sldId id="257" r:id="rId3"/>
    <p:sldId id="690" r:id="rId4"/>
    <p:sldId id="695" r:id="rId5"/>
    <p:sldId id="691" r:id="rId6"/>
    <p:sldId id="692" r:id="rId7"/>
    <p:sldId id="657" r:id="rId8"/>
    <p:sldId id="696" r:id="rId9"/>
    <p:sldId id="269" r:id="rId10"/>
    <p:sldId id="674" r:id="rId11"/>
    <p:sldId id="271" r:id="rId12"/>
    <p:sldId id="672" r:id="rId13"/>
    <p:sldId id="693" r:id="rId14"/>
    <p:sldId id="270" r:id="rId15"/>
    <p:sldId id="688" r:id="rId16"/>
    <p:sldId id="681" r:id="rId17"/>
    <p:sldId id="682" r:id="rId18"/>
    <p:sldId id="676" r:id="rId19"/>
    <p:sldId id="678" r:id="rId20"/>
    <p:sldId id="685" r:id="rId21"/>
    <p:sldId id="694" r:id="rId22"/>
    <p:sldId id="689" r:id="rId23"/>
    <p:sldId id="652" r:id="rId24"/>
    <p:sldId id="669" r:id="rId25"/>
    <p:sldId id="653" r:id="rId26"/>
    <p:sldId id="263"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riet Knowles" initials="HK" lastIdx="17" clrIdx="0">
    <p:extLst>
      <p:ext uri="{19B8F6BF-5375-455C-9EA6-DF929625EA0E}">
        <p15:presenceInfo xmlns:p15="http://schemas.microsoft.com/office/powerpoint/2012/main" userId="S-1-5-21-2123314590-1081484838-924725345-319519" providerId="AD"/>
      </p:ext>
    </p:extLst>
  </p:cmAuthor>
  <p:cmAuthor id="2" name="Wapling, Lorraine" initials="WL" lastIdx="11" clrIdx="1">
    <p:extLst>
      <p:ext uri="{19B8F6BF-5375-455C-9EA6-DF929625EA0E}">
        <p15:presenceInfo xmlns:p15="http://schemas.microsoft.com/office/powerpoint/2012/main" userId="S::rmjllmw@ucl.ac.uk::abc4003f-f27a-4c51-8303-35c3a5903039" providerId="AD"/>
      </p:ext>
    </p:extLst>
  </p:cmAuthor>
  <p:cmAuthor id="3" name="Richard Scott" initials="RJS" lastIdx="6" clrIdx="2">
    <p:extLst>
      <p:ext uri="{19B8F6BF-5375-455C-9EA6-DF929625EA0E}">
        <p15:presenceInfo xmlns:p15="http://schemas.microsoft.com/office/powerpoint/2012/main" userId="Richard Scot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976"/>
    <a:srgbClr val="C4D600"/>
    <a:srgbClr val="073A7E"/>
    <a:srgbClr val="B1CB29"/>
    <a:srgbClr val="2ABEC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838"/>
    <p:restoredTop sz="75238" autoAdjust="0"/>
  </p:normalViewPr>
  <p:slideViewPr>
    <p:cSldViewPr snapToGrid="0" snapToObjects="1">
      <p:cViewPr varScale="1">
        <p:scale>
          <a:sx n="47" d="100"/>
          <a:sy n="47" d="100"/>
        </p:scale>
        <p:origin x="2176"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 Id="rId8" Type="http://schemas.openxmlformats.org/officeDocument/2006/relationships/slide" Target="slides/slide6.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10.xml.rels><?xml version="1.0" encoding="UTF-8" standalone="yes"?>
<Relationships xmlns="http://schemas.openxmlformats.org/package/2006/relationships"><Relationship Id="rId2" Type="http://schemas.openxmlformats.org/officeDocument/2006/relationships/hyperlink" Target="http://icedfacility.org/disability/" TargetMode="External"/><Relationship Id="rId1" Type="http://schemas.openxmlformats.org/officeDocument/2006/relationships/hyperlink" Target="https://assets.publishing.service.gov.uk/government/uploads/system/uploads/attachment_data/file/818122/query-4-training-programmes.pdf" TargetMode="External"/></Relationships>
</file>

<file path=ppt/diagrams/_rels/data11.xml.rels><?xml version="1.0" encoding="UTF-8" standalone="yes"?>
<Relationships xmlns="http://schemas.openxmlformats.org/package/2006/relationships"><Relationship Id="rId3" Type="http://schemas.openxmlformats.org/officeDocument/2006/relationships/hyperlink" Target="http://www.sddirect.org.uk/media/1794/disability-inclusion-helpdesk-evidence-digest-issue-2.pdf" TargetMode="External"/><Relationship Id="rId2" Type="http://schemas.openxmlformats.org/officeDocument/2006/relationships/hyperlink" Target="https://www.gov.uk/guidance/disability-inclusion-helpdesk" TargetMode="External"/><Relationship Id="rId1" Type="http://schemas.openxmlformats.org/officeDocument/2006/relationships/hyperlink" Target="http://www.sddirect.org.uk/our-work/disability-inclusion-helpdesk/" TargetMode="External"/><Relationship Id="rId4" Type="http://schemas.openxmlformats.org/officeDocument/2006/relationships/hyperlink" Target="mailto:enquiries@disabilityinclusion.org.uk" TargetMode="External"/></Relationships>
</file>

<file path=ppt/diagrams/_rels/data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ata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ata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4" Type="http://schemas.openxmlformats.org/officeDocument/2006/relationships/image" Target="../media/image38.svg"/></Relationships>
</file>

<file path=ppt/diagrams/_rels/data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_rels/data9.xml.rels><?xml version="1.0" encoding="UTF-8" standalone="yes"?>
<Relationships xmlns="http://schemas.openxmlformats.org/package/2006/relationships"><Relationship Id="rId3" Type="http://schemas.openxmlformats.org/officeDocument/2006/relationships/hyperlink" Target="http://disabilityhub.eu/" TargetMode="External"/><Relationship Id="rId2" Type="http://schemas.openxmlformats.org/officeDocument/2006/relationships/hyperlink" Target="https://zeroproject.org/" TargetMode="External"/><Relationship Id="rId1" Type="http://schemas.openxmlformats.org/officeDocument/2006/relationships/hyperlink" Target="https://businessdisabilityforum.org.uk/" TargetMode="External"/><Relationship Id="rId4" Type="http://schemas.openxmlformats.org/officeDocument/2006/relationships/hyperlink" Target="http://www.businessanddisability.org/" TargetMode="External"/></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0.xml.rels><?xml version="1.0" encoding="UTF-8" standalone="yes"?>
<Relationships xmlns="http://schemas.openxmlformats.org/package/2006/relationships"><Relationship Id="rId2" Type="http://schemas.openxmlformats.org/officeDocument/2006/relationships/hyperlink" Target="http://icedfacility.org/disability/" TargetMode="External"/><Relationship Id="rId1" Type="http://schemas.openxmlformats.org/officeDocument/2006/relationships/hyperlink" Target="https://assets.publishing.service.gov.uk/government/uploads/system/uploads/attachment_data/file/818122/query-4-training-programmes.pdf" TargetMode="External"/></Relationships>
</file>

<file path=ppt/diagrams/_rels/drawing11.xml.rels><?xml version="1.0" encoding="UTF-8" standalone="yes"?>
<Relationships xmlns="http://schemas.openxmlformats.org/package/2006/relationships"><Relationship Id="rId3" Type="http://schemas.openxmlformats.org/officeDocument/2006/relationships/hyperlink" Target="http://www.sddirect.org.uk/media/1794/disability-inclusion-helpdesk-evidence-digest-issue-2.pdf" TargetMode="External"/><Relationship Id="rId2" Type="http://schemas.openxmlformats.org/officeDocument/2006/relationships/hyperlink" Target="https://www.gov.uk/guidance/disability-inclusion-helpdesk" TargetMode="External"/><Relationship Id="rId1" Type="http://schemas.openxmlformats.org/officeDocument/2006/relationships/hyperlink" Target="http://www.sddirect.org.uk/our-work/disability-inclusion-helpdesk/" TargetMode="External"/><Relationship Id="rId4" Type="http://schemas.openxmlformats.org/officeDocument/2006/relationships/hyperlink" Target="mailto:enquiries@disabilityinclusion.org.uk" TargetMode="External"/></Relationships>
</file>

<file path=ppt/diagrams/_rels/drawing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rawing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4" Type="http://schemas.openxmlformats.org/officeDocument/2006/relationships/image" Target="../media/image38.svg"/></Relationships>
</file>

<file path=ppt/diagrams/_rels/drawing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_rels/drawing9.xml.rels><?xml version="1.0" encoding="UTF-8" standalone="yes"?>
<Relationships xmlns="http://schemas.openxmlformats.org/package/2006/relationships"><Relationship Id="rId3" Type="http://schemas.openxmlformats.org/officeDocument/2006/relationships/hyperlink" Target="http://disabilityhub.eu/" TargetMode="External"/><Relationship Id="rId2" Type="http://schemas.openxmlformats.org/officeDocument/2006/relationships/hyperlink" Target="https://zeroproject.org/" TargetMode="External"/><Relationship Id="rId1" Type="http://schemas.openxmlformats.org/officeDocument/2006/relationships/hyperlink" Target="https://businessdisabilityforum.org.uk/" TargetMode="External"/><Relationship Id="rId4" Type="http://schemas.openxmlformats.org/officeDocument/2006/relationships/hyperlink" Target="http://www.businessanddisability.org/"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dgm:fillClrLst>
    <dgm:linClrLst meth="repeat">
      <a:schemeClr val="lt1">
        <a:alpha val="0"/>
      </a:schemeClr>
    </dgm:linClrLst>
    <dgm:effectClrLst/>
    <dgm:txLinClrLst/>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83B7DF-2CFA-094D-A398-5064710F6BAC}" type="doc">
      <dgm:prSet loTypeId="urn:microsoft.com/office/officeart/2005/8/layout/vList4" loCatId="process" qsTypeId="urn:microsoft.com/office/officeart/2005/8/quickstyle/simple3" qsCatId="simple" csTypeId="urn:microsoft.com/office/officeart/2005/8/colors/accent1_2" csCatId="accent1" phldr="1"/>
      <dgm:spPr/>
      <dgm:t>
        <a:bodyPr/>
        <a:lstStyle/>
        <a:p>
          <a:endParaRPr lang="en-GB"/>
        </a:p>
      </dgm:t>
    </dgm:pt>
    <dgm:pt modelId="{D3610F3A-56A6-594E-9312-52F4765AFD94}">
      <dgm:prSet custT="1"/>
      <dgm:sp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dgm:spPr>
      <dgm:t>
        <a:bodyPr/>
        <a:lstStyle/>
        <a:p>
          <a:r>
            <a:rPr lang="en-GB" sz="2000" dirty="0">
              <a:solidFill>
                <a:srgbClr val="003976"/>
              </a:solidFill>
              <a:latin typeface="Arial" panose="020B0604020202020204" pitchFamily="34" charset="0"/>
              <a:cs typeface="Arial" panose="020B0604020202020204" pitchFamily="34" charset="0"/>
            </a:rPr>
            <a:t>Setting the scene</a:t>
          </a:r>
        </a:p>
      </dgm:t>
    </dgm:pt>
    <dgm:pt modelId="{0ECFEFB2-56D2-494E-91F4-66F08F4DBF02}" type="parTrans" cxnId="{4F02BF21-B4DC-CB41-9618-92B32B4667EF}">
      <dgm:prSet/>
      <dgm:spPr/>
      <dgm:t>
        <a:bodyPr/>
        <a:lstStyle/>
        <a:p>
          <a:endParaRPr lang="en-GB" sz="2800">
            <a:latin typeface="Arial" panose="020B0604020202020204" pitchFamily="34" charset="0"/>
            <a:cs typeface="Arial" panose="020B0604020202020204" pitchFamily="34" charset="0"/>
          </a:endParaRPr>
        </a:p>
      </dgm:t>
    </dgm:pt>
    <dgm:pt modelId="{E0C09574-ECA7-6C44-9947-CCCA08049861}" type="sibTrans" cxnId="{4F02BF21-B4DC-CB41-9618-92B32B4667EF}">
      <dgm:prSet/>
      <dgm:spPr/>
      <dgm:t>
        <a:bodyPr/>
        <a:lstStyle/>
        <a:p>
          <a:endParaRPr lang="en-GB" sz="2800">
            <a:latin typeface="Arial" panose="020B0604020202020204" pitchFamily="34" charset="0"/>
            <a:cs typeface="Arial" panose="020B0604020202020204" pitchFamily="34" charset="0"/>
          </a:endParaRPr>
        </a:p>
      </dgm:t>
    </dgm:pt>
    <dgm:pt modelId="{F5B0C36B-F95D-F949-B029-EF224C7AD3B4}">
      <dgm:prSet custT="1"/>
      <dgm:spPr>
        <a:gradFill flip="none" rotWithShape="0">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dgm:spPr>
      <dgm:t>
        <a:bodyPr/>
        <a:lstStyle/>
        <a:p>
          <a:r>
            <a:rPr lang="en-GB" sz="2000" dirty="0">
              <a:solidFill>
                <a:srgbClr val="003976"/>
              </a:solidFill>
              <a:latin typeface="Arial" panose="020B0604020202020204" pitchFamily="34" charset="0"/>
              <a:cs typeface="Arial" panose="020B0604020202020204" pitchFamily="34" charset="0"/>
            </a:rPr>
            <a:t>Rights based approach</a:t>
          </a:r>
        </a:p>
      </dgm:t>
    </dgm:pt>
    <dgm:pt modelId="{0D5EF2E9-3FCC-3147-B79C-A595BD873B79}" type="parTrans" cxnId="{5571716C-5999-C648-9BFA-AA8294A4505B}">
      <dgm:prSet/>
      <dgm:spPr/>
      <dgm:t>
        <a:bodyPr/>
        <a:lstStyle/>
        <a:p>
          <a:endParaRPr lang="en-GB" sz="2800">
            <a:latin typeface="Arial" panose="020B0604020202020204" pitchFamily="34" charset="0"/>
            <a:cs typeface="Arial" panose="020B0604020202020204" pitchFamily="34" charset="0"/>
          </a:endParaRPr>
        </a:p>
      </dgm:t>
    </dgm:pt>
    <dgm:pt modelId="{56F1203A-C47C-7D4D-BFA1-20C183F871AA}" type="sibTrans" cxnId="{5571716C-5999-C648-9BFA-AA8294A4505B}">
      <dgm:prSet/>
      <dgm:spPr/>
      <dgm:t>
        <a:bodyPr/>
        <a:lstStyle/>
        <a:p>
          <a:endParaRPr lang="en-GB" sz="2800">
            <a:latin typeface="Arial" panose="020B0604020202020204" pitchFamily="34" charset="0"/>
            <a:cs typeface="Arial" panose="020B0604020202020204" pitchFamily="34" charset="0"/>
          </a:endParaRPr>
        </a:p>
      </dgm:t>
    </dgm:pt>
    <dgm:pt modelId="{5E1CC7D4-BEC8-034E-BF0F-BD5B27CF0B82}">
      <dgm:prSet custT="1"/>
      <dgm:spPr>
        <a:gradFill flip="none" rotWithShape="0">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dgm:spPr>
      <dgm:t>
        <a:bodyPr/>
        <a:lstStyle/>
        <a:p>
          <a:r>
            <a:rPr lang="en-GB" sz="1600" dirty="0">
              <a:solidFill>
                <a:srgbClr val="003976"/>
              </a:solidFill>
              <a:latin typeface="Arial" panose="020B0604020202020204" pitchFamily="34" charset="0"/>
              <a:cs typeface="Arial" panose="020B0604020202020204" pitchFamily="34" charset="0"/>
            </a:rPr>
            <a:t>Key information on disability</a:t>
          </a:r>
        </a:p>
      </dgm:t>
    </dgm:pt>
    <dgm:pt modelId="{35A3E9C3-38BE-1643-8182-AC3C0A589AF5}" type="parTrans" cxnId="{B82B678E-F387-274F-9BAA-A1446D4C7F6C}">
      <dgm:prSet/>
      <dgm:spPr/>
      <dgm:t>
        <a:bodyPr/>
        <a:lstStyle/>
        <a:p>
          <a:endParaRPr lang="en-GB" sz="2800">
            <a:latin typeface="Arial" panose="020B0604020202020204" pitchFamily="34" charset="0"/>
            <a:cs typeface="Arial" panose="020B0604020202020204" pitchFamily="34" charset="0"/>
          </a:endParaRPr>
        </a:p>
      </dgm:t>
    </dgm:pt>
    <dgm:pt modelId="{F2072D91-CAF6-E544-9981-CB5FAD134B68}" type="sibTrans" cxnId="{B82B678E-F387-274F-9BAA-A1446D4C7F6C}">
      <dgm:prSet/>
      <dgm:spPr/>
      <dgm:t>
        <a:bodyPr/>
        <a:lstStyle/>
        <a:p>
          <a:endParaRPr lang="en-GB" sz="2800">
            <a:latin typeface="Arial" panose="020B0604020202020204" pitchFamily="34" charset="0"/>
            <a:cs typeface="Arial" panose="020B0604020202020204" pitchFamily="34" charset="0"/>
          </a:endParaRPr>
        </a:p>
      </dgm:t>
    </dgm:pt>
    <dgm:pt modelId="{1C58A391-B1ED-C341-A3F2-08C0D19056BE}">
      <dgm:prSet custT="1"/>
      <dgm:spPr>
        <a:gradFill flip="none" rotWithShape="0">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dgm:spPr>
      <dgm:t>
        <a:bodyPr/>
        <a:lstStyle/>
        <a:p>
          <a:r>
            <a:rPr lang="en-GB" sz="1600" dirty="0">
              <a:solidFill>
                <a:srgbClr val="003976"/>
              </a:solidFill>
              <a:latin typeface="Arial" panose="020B0604020202020204" pitchFamily="34" charset="0"/>
              <a:cs typeface="Arial" panose="020B0604020202020204" pitchFamily="34" charset="0"/>
            </a:rPr>
            <a:t>Disability in development</a:t>
          </a:r>
        </a:p>
      </dgm:t>
    </dgm:pt>
    <dgm:pt modelId="{4A18E0FA-8893-8042-8678-5270496D5776}" type="parTrans" cxnId="{45F0393D-7017-724D-8262-749EA6011F43}">
      <dgm:prSet/>
      <dgm:spPr/>
      <dgm:t>
        <a:bodyPr/>
        <a:lstStyle/>
        <a:p>
          <a:endParaRPr lang="en-GB" sz="2800">
            <a:latin typeface="Arial" panose="020B0604020202020204" pitchFamily="34" charset="0"/>
            <a:cs typeface="Arial" panose="020B0604020202020204" pitchFamily="34" charset="0"/>
          </a:endParaRPr>
        </a:p>
      </dgm:t>
    </dgm:pt>
    <dgm:pt modelId="{26B9B38D-95DE-A54D-80E8-77944E2BFE5F}" type="sibTrans" cxnId="{45F0393D-7017-724D-8262-749EA6011F43}">
      <dgm:prSet/>
      <dgm:spPr/>
      <dgm:t>
        <a:bodyPr/>
        <a:lstStyle/>
        <a:p>
          <a:endParaRPr lang="en-GB" sz="2800">
            <a:latin typeface="Arial" panose="020B0604020202020204" pitchFamily="34" charset="0"/>
            <a:cs typeface="Arial" panose="020B0604020202020204" pitchFamily="34" charset="0"/>
          </a:endParaRPr>
        </a:p>
      </dgm:t>
    </dgm:pt>
    <dgm:pt modelId="{2D52943C-7CC1-F742-9396-AFCAE84A171A}">
      <dgm:prSet custT="1"/>
      <dgm:spPr/>
      <dgm:t>
        <a:bodyPr/>
        <a:lstStyle/>
        <a:p>
          <a:r>
            <a:rPr lang="en-GB" sz="1600" dirty="0">
              <a:solidFill>
                <a:srgbClr val="003976"/>
              </a:solidFill>
              <a:latin typeface="Arial" panose="020B0604020202020204" pitchFamily="34" charset="0"/>
              <a:cs typeface="Arial" panose="020B0604020202020204" pitchFamily="34" charset="0"/>
            </a:rPr>
            <a:t>DFID expectations and commitments</a:t>
          </a:r>
        </a:p>
      </dgm:t>
    </dgm:pt>
    <dgm:pt modelId="{53047996-5AF9-1147-8E76-C813E386A2C1}" type="parTrans" cxnId="{B4A732E1-DA91-2943-B842-E77226DCD007}">
      <dgm:prSet/>
      <dgm:spPr/>
      <dgm:t>
        <a:bodyPr/>
        <a:lstStyle/>
        <a:p>
          <a:endParaRPr lang="en-GB" sz="2800">
            <a:latin typeface="Arial" panose="020B0604020202020204" pitchFamily="34" charset="0"/>
            <a:cs typeface="Arial" panose="020B0604020202020204" pitchFamily="34" charset="0"/>
          </a:endParaRPr>
        </a:p>
      </dgm:t>
    </dgm:pt>
    <dgm:pt modelId="{7CAE957A-F20D-A942-8752-F8548EBBFC3A}" type="sibTrans" cxnId="{B4A732E1-DA91-2943-B842-E77226DCD007}">
      <dgm:prSet/>
      <dgm:spPr/>
      <dgm:t>
        <a:bodyPr/>
        <a:lstStyle/>
        <a:p>
          <a:endParaRPr lang="en-GB" sz="2800">
            <a:latin typeface="Arial" panose="020B0604020202020204" pitchFamily="34" charset="0"/>
            <a:cs typeface="Arial" panose="020B0604020202020204" pitchFamily="34" charset="0"/>
          </a:endParaRPr>
        </a:p>
      </dgm:t>
    </dgm:pt>
    <dgm:pt modelId="{E2E797E4-7598-F144-9C91-8C96EDDDCB18}">
      <dgm:prSet custT="1"/>
      <dgm:spPr>
        <a:gradFill flip="none" rotWithShape="0">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dgm:spPr>
      <dgm:t>
        <a:bodyPr/>
        <a:lstStyle/>
        <a:p>
          <a:r>
            <a:rPr lang="en-GB" sz="1600" dirty="0">
              <a:solidFill>
                <a:srgbClr val="003976"/>
              </a:solidFill>
              <a:latin typeface="Arial" panose="020B0604020202020204" pitchFamily="34" charset="0"/>
              <a:cs typeface="Arial" panose="020B0604020202020204" pitchFamily="34" charset="0"/>
            </a:rPr>
            <a:t>Key national and international frameworks</a:t>
          </a:r>
        </a:p>
      </dgm:t>
    </dgm:pt>
    <dgm:pt modelId="{5216E200-3B5F-6D44-82D8-1C34C37F8AF2}" type="parTrans" cxnId="{CABD486E-257A-0B41-ADB0-77B514E3A4E9}">
      <dgm:prSet/>
      <dgm:spPr/>
      <dgm:t>
        <a:bodyPr/>
        <a:lstStyle/>
        <a:p>
          <a:endParaRPr lang="en-GB" sz="2800">
            <a:latin typeface="Arial" panose="020B0604020202020204" pitchFamily="34" charset="0"/>
            <a:cs typeface="Arial" panose="020B0604020202020204" pitchFamily="34" charset="0"/>
          </a:endParaRPr>
        </a:p>
      </dgm:t>
    </dgm:pt>
    <dgm:pt modelId="{B230466A-A632-B94D-BEA3-D6FC312DEA05}" type="sibTrans" cxnId="{CABD486E-257A-0B41-ADB0-77B514E3A4E9}">
      <dgm:prSet/>
      <dgm:spPr/>
      <dgm:t>
        <a:bodyPr/>
        <a:lstStyle/>
        <a:p>
          <a:endParaRPr lang="en-GB" sz="2800">
            <a:latin typeface="Arial" panose="020B0604020202020204" pitchFamily="34" charset="0"/>
            <a:cs typeface="Arial" panose="020B0604020202020204" pitchFamily="34" charset="0"/>
          </a:endParaRPr>
        </a:p>
      </dgm:t>
    </dgm:pt>
    <dgm:pt modelId="{41154BAA-8C73-9D42-A39E-52C5E3ADC3DC}">
      <dgm:prSet custT="1"/>
      <dgm:spPr>
        <a:gradFill flip="none"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dgm:spPr>
      <dgm:t>
        <a:bodyPr/>
        <a:lstStyle/>
        <a:p>
          <a:r>
            <a:rPr lang="en-GB" sz="2000" dirty="0">
              <a:solidFill>
                <a:srgbClr val="003976"/>
              </a:solidFill>
              <a:latin typeface="Arial" panose="020B0604020202020204" pitchFamily="34" charset="0"/>
              <a:cs typeface="Arial" panose="020B0604020202020204" pitchFamily="34" charset="0"/>
            </a:rPr>
            <a:t>Potential entry points</a:t>
          </a:r>
        </a:p>
      </dgm:t>
    </dgm:pt>
    <dgm:pt modelId="{9A59C3BB-20D2-3648-8B8F-10A330F6D111}" type="parTrans" cxnId="{1B7784E7-61C9-F849-87EF-2419A6865C42}">
      <dgm:prSet/>
      <dgm:spPr/>
      <dgm:t>
        <a:bodyPr/>
        <a:lstStyle/>
        <a:p>
          <a:endParaRPr lang="en-GB" sz="2800">
            <a:latin typeface="Arial" panose="020B0604020202020204" pitchFamily="34" charset="0"/>
            <a:cs typeface="Arial" panose="020B0604020202020204" pitchFamily="34" charset="0"/>
          </a:endParaRPr>
        </a:p>
      </dgm:t>
    </dgm:pt>
    <dgm:pt modelId="{DF7C274D-622D-744B-9D69-A9511F7CA780}" type="sibTrans" cxnId="{1B7784E7-61C9-F849-87EF-2419A6865C42}">
      <dgm:prSet/>
      <dgm:spPr/>
      <dgm:t>
        <a:bodyPr/>
        <a:lstStyle/>
        <a:p>
          <a:endParaRPr lang="en-GB" sz="2800">
            <a:latin typeface="Arial" panose="020B0604020202020204" pitchFamily="34" charset="0"/>
            <a:cs typeface="Arial" panose="020B0604020202020204" pitchFamily="34" charset="0"/>
          </a:endParaRPr>
        </a:p>
      </dgm:t>
    </dgm:pt>
    <dgm:pt modelId="{DB147776-D39B-3A40-9918-BAA33818EC0B}">
      <dgm:prSet custT="1"/>
      <dgm:spPr>
        <a:gradFill flip="none"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dgm:spPr>
      <dgm:t>
        <a:bodyPr/>
        <a:lstStyle/>
        <a:p>
          <a:r>
            <a:rPr lang="en-GB" sz="1600" dirty="0">
              <a:solidFill>
                <a:srgbClr val="003976"/>
              </a:solidFill>
              <a:latin typeface="Arial" panose="020B0604020202020204" pitchFamily="34" charset="0"/>
              <a:cs typeface="Arial" panose="020B0604020202020204" pitchFamily="34" charset="0"/>
            </a:rPr>
            <a:t>Making an economic case</a:t>
          </a:r>
        </a:p>
      </dgm:t>
    </dgm:pt>
    <dgm:pt modelId="{7A12DF9D-2D46-B74D-B87F-8647293AD5CE}" type="parTrans" cxnId="{F426DCC3-077E-AC49-A1DE-98BC21E195C3}">
      <dgm:prSet/>
      <dgm:spPr/>
      <dgm:t>
        <a:bodyPr/>
        <a:lstStyle/>
        <a:p>
          <a:endParaRPr lang="en-GB" sz="2800">
            <a:latin typeface="Arial" panose="020B0604020202020204" pitchFamily="34" charset="0"/>
            <a:cs typeface="Arial" panose="020B0604020202020204" pitchFamily="34" charset="0"/>
          </a:endParaRPr>
        </a:p>
      </dgm:t>
    </dgm:pt>
    <dgm:pt modelId="{0C9D360A-4F1A-C54E-8B65-B6D32E801EE8}" type="sibTrans" cxnId="{F426DCC3-077E-AC49-A1DE-98BC21E195C3}">
      <dgm:prSet/>
      <dgm:spPr/>
      <dgm:t>
        <a:bodyPr/>
        <a:lstStyle/>
        <a:p>
          <a:endParaRPr lang="en-GB" sz="2800">
            <a:latin typeface="Arial" panose="020B0604020202020204" pitchFamily="34" charset="0"/>
            <a:cs typeface="Arial" panose="020B0604020202020204" pitchFamily="34" charset="0"/>
          </a:endParaRPr>
        </a:p>
      </dgm:t>
    </dgm:pt>
    <dgm:pt modelId="{4A5FDD3C-F472-6B48-8D30-295251A3941C}">
      <dgm:prSet custT="1"/>
      <dgm:spPr>
        <a:gradFill flip="none"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dgm:spPr>
      <dgm:t>
        <a:bodyPr/>
        <a:lstStyle/>
        <a:p>
          <a:r>
            <a:rPr lang="en-GB" sz="1600" dirty="0">
              <a:solidFill>
                <a:srgbClr val="003976"/>
              </a:solidFill>
              <a:latin typeface="Arial" panose="020B0604020202020204" pitchFamily="34" charset="0"/>
              <a:cs typeface="Arial" panose="020B0604020202020204" pitchFamily="34" charset="0"/>
            </a:rPr>
            <a:t>Inclusion framework for policy level working</a:t>
          </a:r>
        </a:p>
      </dgm:t>
    </dgm:pt>
    <dgm:pt modelId="{28FD682D-F7CD-874D-BAB9-1952B9952366}" type="parTrans" cxnId="{EEF22655-FA9B-F94C-A584-71D63152B5E2}">
      <dgm:prSet/>
      <dgm:spPr/>
      <dgm:t>
        <a:bodyPr/>
        <a:lstStyle/>
        <a:p>
          <a:endParaRPr lang="en-GB" sz="2800">
            <a:latin typeface="Arial" panose="020B0604020202020204" pitchFamily="34" charset="0"/>
            <a:cs typeface="Arial" panose="020B0604020202020204" pitchFamily="34" charset="0"/>
          </a:endParaRPr>
        </a:p>
      </dgm:t>
    </dgm:pt>
    <dgm:pt modelId="{76E653CC-C3ED-0147-90C0-3DCDD9DED48C}" type="sibTrans" cxnId="{EEF22655-FA9B-F94C-A584-71D63152B5E2}">
      <dgm:prSet/>
      <dgm:spPr/>
      <dgm:t>
        <a:bodyPr/>
        <a:lstStyle/>
        <a:p>
          <a:endParaRPr lang="en-GB" sz="2800">
            <a:latin typeface="Arial" panose="020B0604020202020204" pitchFamily="34" charset="0"/>
            <a:cs typeface="Arial" panose="020B0604020202020204" pitchFamily="34" charset="0"/>
          </a:endParaRPr>
        </a:p>
      </dgm:t>
    </dgm:pt>
    <dgm:pt modelId="{26CD0939-C49A-AF40-BE54-13049A1BB33B}">
      <dgm:prSet custT="1"/>
      <dgm:spPr>
        <a:gradFill flip="none"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dgm:spPr>
      <dgm:t>
        <a:bodyPr/>
        <a:lstStyle/>
        <a:p>
          <a:r>
            <a:rPr lang="en-GB" sz="1600" dirty="0">
              <a:solidFill>
                <a:srgbClr val="003976"/>
              </a:solidFill>
              <a:latin typeface="Arial" panose="020B0604020202020204" pitchFamily="34" charset="0"/>
              <a:cs typeface="Arial" panose="020B0604020202020204" pitchFamily="34" charset="0"/>
            </a:rPr>
            <a:t>Innovation</a:t>
          </a:r>
        </a:p>
      </dgm:t>
    </dgm:pt>
    <dgm:pt modelId="{F0704CC3-A179-EA47-93E9-3356DB4FAFE6}" type="parTrans" cxnId="{F6CBEF41-ED11-984D-B44F-A775BAE0E590}">
      <dgm:prSet/>
      <dgm:spPr/>
      <dgm:t>
        <a:bodyPr/>
        <a:lstStyle/>
        <a:p>
          <a:endParaRPr lang="en-GB" sz="2800">
            <a:latin typeface="Arial" panose="020B0604020202020204" pitchFamily="34" charset="0"/>
            <a:cs typeface="Arial" panose="020B0604020202020204" pitchFamily="34" charset="0"/>
          </a:endParaRPr>
        </a:p>
      </dgm:t>
    </dgm:pt>
    <dgm:pt modelId="{7F85310E-D7BB-CE45-822C-C3B74DF0FEA6}" type="sibTrans" cxnId="{F6CBEF41-ED11-984D-B44F-A775BAE0E590}">
      <dgm:prSet/>
      <dgm:spPr/>
      <dgm:t>
        <a:bodyPr/>
        <a:lstStyle/>
        <a:p>
          <a:endParaRPr lang="en-GB" sz="2800">
            <a:latin typeface="Arial" panose="020B0604020202020204" pitchFamily="34" charset="0"/>
            <a:cs typeface="Arial" panose="020B0604020202020204" pitchFamily="34" charset="0"/>
          </a:endParaRPr>
        </a:p>
      </dgm:t>
    </dgm:pt>
    <dgm:pt modelId="{6AFB54AE-9962-584F-BFE0-09A071678FE6}">
      <dgm:prSet custT="1"/>
      <dgm:spPr>
        <a:gradFill flip="none" rotWithShape="0">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dgm:spPr>
      <dgm:t>
        <a:bodyPr/>
        <a:lstStyle/>
        <a:p>
          <a:r>
            <a:rPr lang="en-GB" sz="2000" dirty="0">
              <a:solidFill>
                <a:srgbClr val="003976"/>
              </a:solidFill>
              <a:latin typeface="Arial" panose="020B0604020202020204" pitchFamily="34" charset="0"/>
              <a:cs typeface="Arial" panose="020B0604020202020204" pitchFamily="34" charset="0"/>
            </a:rPr>
            <a:t>Sources of further information</a:t>
          </a:r>
        </a:p>
      </dgm:t>
    </dgm:pt>
    <dgm:pt modelId="{F92DCD39-A8BD-9041-864C-22D4CC09A1E3}" type="parTrans" cxnId="{332FBE92-778F-3845-A8CB-E3C89F8648EC}">
      <dgm:prSet/>
      <dgm:spPr/>
      <dgm:t>
        <a:bodyPr/>
        <a:lstStyle/>
        <a:p>
          <a:endParaRPr lang="en-GB" sz="2800">
            <a:latin typeface="Arial" panose="020B0604020202020204" pitchFamily="34" charset="0"/>
            <a:cs typeface="Arial" panose="020B0604020202020204" pitchFamily="34" charset="0"/>
          </a:endParaRPr>
        </a:p>
      </dgm:t>
    </dgm:pt>
    <dgm:pt modelId="{595D8AC4-0E9D-7C41-BC88-2BB411BF4709}" type="sibTrans" cxnId="{332FBE92-778F-3845-A8CB-E3C89F8648EC}">
      <dgm:prSet/>
      <dgm:spPr/>
      <dgm:t>
        <a:bodyPr/>
        <a:lstStyle/>
        <a:p>
          <a:endParaRPr lang="en-GB" sz="2800">
            <a:latin typeface="Arial" panose="020B0604020202020204" pitchFamily="34" charset="0"/>
            <a:cs typeface="Arial" panose="020B0604020202020204" pitchFamily="34" charset="0"/>
          </a:endParaRPr>
        </a:p>
      </dgm:t>
    </dgm:pt>
    <dgm:pt modelId="{44B31598-6134-8249-99B5-74000E008257}">
      <dgm:prSet custT="1"/>
      <dgm:spPr>
        <a:gradFill flip="none" rotWithShape="0">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dgm:spPr>
      <dgm:t>
        <a:bodyPr/>
        <a:lstStyle/>
        <a:p>
          <a:r>
            <a:rPr lang="en-GB" sz="1600" dirty="0">
              <a:solidFill>
                <a:srgbClr val="003976"/>
              </a:solidFill>
              <a:latin typeface="Arial" panose="020B0604020202020204" pitchFamily="34" charset="0"/>
              <a:cs typeface="Arial" panose="020B0604020202020204" pitchFamily="34" charset="0"/>
            </a:rPr>
            <a:t>Help desk information</a:t>
          </a:r>
        </a:p>
      </dgm:t>
    </dgm:pt>
    <dgm:pt modelId="{5A6D91F4-616C-BD40-848D-C4290C21ABF7}" type="parTrans" cxnId="{64A87474-F2D7-BC49-A48C-DB2EAE90A9DC}">
      <dgm:prSet/>
      <dgm:spPr/>
      <dgm:t>
        <a:bodyPr/>
        <a:lstStyle/>
        <a:p>
          <a:endParaRPr lang="en-GB" sz="2800">
            <a:latin typeface="Arial" panose="020B0604020202020204" pitchFamily="34" charset="0"/>
            <a:cs typeface="Arial" panose="020B0604020202020204" pitchFamily="34" charset="0"/>
          </a:endParaRPr>
        </a:p>
      </dgm:t>
    </dgm:pt>
    <dgm:pt modelId="{38D27986-1A15-1241-9161-75CB9CA99003}" type="sibTrans" cxnId="{64A87474-F2D7-BC49-A48C-DB2EAE90A9DC}">
      <dgm:prSet/>
      <dgm:spPr/>
      <dgm:t>
        <a:bodyPr/>
        <a:lstStyle/>
        <a:p>
          <a:endParaRPr lang="en-GB" sz="2800">
            <a:latin typeface="Arial" panose="020B0604020202020204" pitchFamily="34" charset="0"/>
            <a:cs typeface="Arial" panose="020B0604020202020204" pitchFamily="34" charset="0"/>
          </a:endParaRPr>
        </a:p>
      </dgm:t>
    </dgm:pt>
    <dgm:pt modelId="{2C34C8AF-3A5C-9B49-9841-9C3571613012}">
      <dgm:prSet custT="1"/>
      <dgm:spPr>
        <a:gradFill flip="none" rotWithShape="0">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dgm:spPr>
      <dgm:t>
        <a:bodyPr/>
        <a:lstStyle/>
        <a:p>
          <a:r>
            <a:rPr lang="en-GB" sz="1600" dirty="0">
              <a:solidFill>
                <a:srgbClr val="003976"/>
              </a:solidFill>
              <a:latin typeface="Arial" panose="020B0604020202020204" pitchFamily="34" charset="0"/>
              <a:cs typeface="Arial" panose="020B0604020202020204" pitchFamily="34" charset="0"/>
            </a:rPr>
            <a:t>Useful websites </a:t>
          </a:r>
        </a:p>
      </dgm:t>
    </dgm:pt>
    <dgm:pt modelId="{876D8894-4AEB-0540-ACCB-841F0546FF50}" type="parTrans" cxnId="{BB7C3433-CB5F-3E4B-B8CD-CFC43F87FF20}">
      <dgm:prSet/>
      <dgm:spPr/>
      <dgm:t>
        <a:bodyPr/>
        <a:lstStyle/>
        <a:p>
          <a:endParaRPr lang="en-GB" sz="2800">
            <a:latin typeface="Arial" panose="020B0604020202020204" pitchFamily="34" charset="0"/>
            <a:cs typeface="Arial" panose="020B0604020202020204" pitchFamily="34" charset="0"/>
          </a:endParaRPr>
        </a:p>
      </dgm:t>
    </dgm:pt>
    <dgm:pt modelId="{34244274-4292-A14E-B1DF-D97E3C58E05A}" type="sibTrans" cxnId="{BB7C3433-CB5F-3E4B-B8CD-CFC43F87FF20}">
      <dgm:prSet/>
      <dgm:spPr/>
      <dgm:t>
        <a:bodyPr/>
        <a:lstStyle/>
        <a:p>
          <a:endParaRPr lang="en-GB" sz="2800">
            <a:latin typeface="Arial" panose="020B0604020202020204" pitchFamily="34" charset="0"/>
            <a:cs typeface="Arial" panose="020B0604020202020204" pitchFamily="34" charset="0"/>
          </a:endParaRPr>
        </a:p>
      </dgm:t>
    </dgm:pt>
    <dgm:pt modelId="{36D63FC1-6884-BA44-92DC-9E17DF4369BB}" type="pres">
      <dgm:prSet presAssocID="{E083B7DF-2CFA-094D-A398-5064710F6BAC}" presName="linear" presStyleCnt="0">
        <dgm:presLayoutVars>
          <dgm:dir/>
          <dgm:resizeHandles val="exact"/>
        </dgm:presLayoutVars>
      </dgm:prSet>
      <dgm:spPr/>
    </dgm:pt>
    <dgm:pt modelId="{053682A7-C1A3-4243-9075-53D8A767C476}" type="pres">
      <dgm:prSet presAssocID="{D3610F3A-56A6-594E-9312-52F4765AFD94}" presName="comp" presStyleCnt="0"/>
      <dgm:spPr/>
    </dgm:pt>
    <dgm:pt modelId="{D0D5B88D-4531-B041-8F57-5A45E3995676}" type="pres">
      <dgm:prSet presAssocID="{D3610F3A-56A6-594E-9312-52F4765AFD94}" presName="box" presStyleLbl="node1" presStyleIdx="0" presStyleCnt="4"/>
      <dgm:spPr/>
    </dgm:pt>
    <dgm:pt modelId="{CC2CD4FA-C7FA-634C-A110-0936A404AEC8}" type="pres">
      <dgm:prSet presAssocID="{D3610F3A-56A6-594E-9312-52F4765AFD94}" presName="img" presStyleLbl="fgImgPlace1" presStyleIdx="0" presStyleCnt="4" custScaleX="100000" custScaleY="100173" custLinFactNeighborX="-4562" custLinFactNeighborY="-11036"/>
      <dgm:spPr>
        <a:blipFill>
          <a:blip xmlns:r="http://schemas.openxmlformats.org/officeDocument/2006/relationships" r:embed="rId1">
            <a:grayscl/>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8000" b="-8000"/>
          </a:stretch>
        </a:blipFill>
        <a:ln>
          <a:noFill/>
        </a:ln>
      </dgm:spPr>
      <dgm:extLst>
        <a:ext uri="{E40237B7-FDA0-4F09-8148-C483321AD2D9}">
          <dgm14:cNvPr xmlns:dgm14="http://schemas.microsoft.com/office/drawing/2010/diagram" id="0" name="" descr="Advertising"/>
        </a:ext>
      </dgm:extLst>
    </dgm:pt>
    <dgm:pt modelId="{227788F9-82DB-D04C-BD21-97429078AA63}" type="pres">
      <dgm:prSet presAssocID="{D3610F3A-56A6-594E-9312-52F4765AFD94}" presName="text" presStyleLbl="node1" presStyleIdx="0" presStyleCnt="4">
        <dgm:presLayoutVars>
          <dgm:bulletEnabled val="1"/>
        </dgm:presLayoutVars>
      </dgm:prSet>
      <dgm:spPr/>
    </dgm:pt>
    <dgm:pt modelId="{4E1764ED-4EE4-9B42-975B-7C17A02339F9}" type="pres">
      <dgm:prSet presAssocID="{E0C09574-ECA7-6C44-9947-CCCA08049861}" presName="spacer" presStyleCnt="0"/>
      <dgm:spPr/>
    </dgm:pt>
    <dgm:pt modelId="{2A795CBA-286C-6944-A18E-3E9A63BE82AE}" type="pres">
      <dgm:prSet presAssocID="{F5B0C36B-F95D-F949-B029-EF224C7AD3B4}" presName="comp" presStyleCnt="0"/>
      <dgm:spPr/>
    </dgm:pt>
    <dgm:pt modelId="{1505E6FC-7AB0-9647-81D1-F5ADDAC0A480}" type="pres">
      <dgm:prSet presAssocID="{F5B0C36B-F95D-F949-B029-EF224C7AD3B4}" presName="box" presStyleLbl="node1" presStyleIdx="1" presStyleCnt="4"/>
      <dgm:spPr/>
    </dgm:pt>
    <dgm:pt modelId="{55A568D4-05EF-7E41-A078-EF3CB27DB04E}" type="pres">
      <dgm:prSet presAssocID="{F5B0C36B-F95D-F949-B029-EF224C7AD3B4}" presName="img" presStyleLbl="fgImgPlace1" presStyleIdx="1" presStyleCnt="4" custScaleX="100000" custScaleY="100173" custLinFactNeighborX="-4561" custLinFactNeighborY="-11036"/>
      <dgm:spPr>
        <a:blipFill>
          <a:blip xmlns:r="http://schemas.openxmlformats.org/officeDocument/2006/relationships" r:embed="rId3">
            <a:grayscl/>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0000" b="-10000"/>
          </a:stretch>
        </a:blipFill>
        <a:ln>
          <a:noFill/>
        </a:ln>
      </dgm:spPr>
      <dgm:extLst>
        <a:ext uri="{E40237B7-FDA0-4F09-8148-C483321AD2D9}">
          <dgm14:cNvPr xmlns:dgm14="http://schemas.microsoft.com/office/drawing/2010/diagram" id="0" name="" descr="Scales of justice"/>
        </a:ext>
      </dgm:extLst>
    </dgm:pt>
    <dgm:pt modelId="{7B1086D9-257A-B54F-82BD-D3DD1EAFBEBD}" type="pres">
      <dgm:prSet presAssocID="{F5B0C36B-F95D-F949-B029-EF224C7AD3B4}" presName="text" presStyleLbl="node1" presStyleIdx="1" presStyleCnt="4">
        <dgm:presLayoutVars>
          <dgm:bulletEnabled val="1"/>
        </dgm:presLayoutVars>
      </dgm:prSet>
      <dgm:spPr/>
    </dgm:pt>
    <dgm:pt modelId="{C6A943AD-20A1-8342-A76A-F4E7171796CC}" type="pres">
      <dgm:prSet presAssocID="{56F1203A-C47C-7D4D-BFA1-20C183F871AA}" presName="spacer" presStyleCnt="0"/>
      <dgm:spPr/>
    </dgm:pt>
    <dgm:pt modelId="{CE282E36-4066-DE4C-9E0A-9EB0E2F8F822}" type="pres">
      <dgm:prSet presAssocID="{41154BAA-8C73-9D42-A39E-52C5E3ADC3DC}" presName="comp" presStyleCnt="0"/>
      <dgm:spPr/>
    </dgm:pt>
    <dgm:pt modelId="{4C06C5A9-9DE8-7848-8D77-23CA113B9996}" type="pres">
      <dgm:prSet presAssocID="{41154BAA-8C73-9D42-A39E-52C5E3ADC3DC}" presName="box" presStyleLbl="node1" presStyleIdx="2" presStyleCnt="4"/>
      <dgm:spPr/>
    </dgm:pt>
    <dgm:pt modelId="{4D468D8B-8C7C-024B-94DD-5D14A76FDFD8}" type="pres">
      <dgm:prSet presAssocID="{41154BAA-8C73-9D42-A39E-52C5E3ADC3DC}" presName="img" presStyleLbl="fgImgPlace1" presStyleIdx="2" presStyleCnt="4"/>
      <dgm:spPr>
        <a:blipFill rotWithShape="1">
          <a:blip xmlns:r="http://schemas.openxmlformats.org/officeDocument/2006/relationships" r:embed="rId5">
            <a:grayscl/>
            <a:extLst>
              <a:ext uri="{96DAC541-7B7A-43D3-8B79-37D633B846F1}">
                <asvg:svgBlip xmlns:asvg="http://schemas.microsoft.com/office/drawing/2016/SVG/main" r:embed="rId6"/>
              </a:ext>
            </a:extLst>
          </a:blip>
          <a:srcRect/>
          <a:stretch>
            <a:fillRect t="-23000" b="-23000"/>
          </a:stretch>
        </a:blipFill>
        <a:ln>
          <a:noFill/>
        </a:ln>
      </dgm:spPr>
    </dgm:pt>
    <dgm:pt modelId="{72F391D3-D18C-924D-B439-1C715BCC2DE4}" type="pres">
      <dgm:prSet presAssocID="{41154BAA-8C73-9D42-A39E-52C5E3ADC3DC}" presName="text" presStyleLbl="node1" presStyleIdx="2" presStyleCnt="4">
        <dgm:presLayoutVars>
          <dgm:bulletEnabled val="1"/>
        </dgm:presLayoutVars>
      </dgm:prSet>
      <dgm:spPr/>
    </dgm:pt>
    <dgm:pt modelId="{51757DA3-2E19-4342-8305-5757CF275771}" type="pres">
      <dgm:prSet presAssocID="{DF7C274D-622D-744B-9D69-A9511F7CA780}" presName="spacer" presStyleCnt="0"/>
      <dgm:spPr/>
    </dgm:pt>
    <dgm:pt modelId="{DB183F68-56A3-BB4E-A248-5E41A117D1C8}" type="pres">
      <dgm:prSet presAssocID="{6AFB54AE-9962-584F-BFE0-09A071678FE6}" presName="comp" presStyleCnt="0"/>
      <dgm:spPr/>
    </dgm:pt>
    <dgm:pt modelId="{0A8AA730-C961-4940-9F0A-0A9C4E881982}" type="pres">
      <dgm:prSet presAssocID="{6AFB54AE-9962-584F-BFE0-09A071678FE6}" presName="box" presStyleLbl="node1" presStyleIdx="3" presStyleCnt="4"/>
      <dgm:spPr/>
    </dgm:pt>
    <dgm:pt modelId="{5A431390-6EBA-F441-A468-9613502E9716}" type="pres">
      <dgm:prSet presAssocID="{6AFB54AE-9962-584F-BFE0-09A071678FE6}" presName="img" presStyleLbl="fgImgPlace1" presStyleIdx="3" presStyleCnt="4"/>
      <dgm:spPr>
        <a:blipFill rotWithShape="1">
          <a:blip xmlns:r="http://schemas.openxmlformats.org/officeDocument/2006/relationships" r:embed="rId7">
            <a:lum bright="70000" contrast="-70000"/>
            <a:extLst>
              <a:ext uri="{96DAC541-7B7A-43D3-8B79-37D633B846F1}">
                <asvg:svgBlip xmlns:asvg="http://schemas.microsoft.com/office/drawing/2016/SVG/main" r:embed="rId8"/>
              </a:ext>
            </a:extLst>
          </a:blip>
          <a:srcRect/>
          <a:stretch>
            <a:fillRect t="-23000" b="-23000"/>
          </a:stretch>
        </a:blipFill>
        <a:ln>
          <a:noFill/>
        </a:ln>
      </dgm:spPr>
    </dgm:pt>
    <dgm:pt modelId="{49DCA510-9ECC-7F41-8724-93DACC6343D5}" type="pres">
      <dgm:prSet presAssocID="{6AFB54AE-9962-584F-BFE0-09A071678FE6}" presName="text" presStyleLbl="node1" presStyleIdx="3" presStyleCnt="4">
        <dgm:presLayoutVars>
          <dgm:bulletEnabled val="1"/>
        </dgm:presLayoutVars>
      </dgm:prSet>
      <dgm:spPr/>
    </dgm:pt>
  </dgm:ptLst>
  <dgm:cxnLst>
    <dgm:cxn modelId="{31E69B04-0E94-4E40-9ABC-F142CBE6FCEF}" type="presOf" srcId="{1C58A391-B1ED-C341-A3F2-08C0D19056BE}" destId="{7B1086D9-257A-B54F-82BD-D3DD1EAFBEBD}" srcOrd="1" destOrd="2" presId="urn:microsoft.com/office/officeart/2005/8/layout/vList4"/>
    <dgm:cxn modelId="{0F57EE0F-B803-1D47-992D-6A8831E38EEC}" type="presOf" srcId="{44B31598-6134-8249-99B5-74000E008257}" destId="{0A8AA730-C961-4940-9F0A-0A9C4E881982}" srcOrd="0" destOrd="1" presId="urn:microsoft.com/office/officeart/2005/8/layout/vList4"/>
    <dgm:cxn modelId="{0708611D-BDB2-C148-9375-3AD240708CCA}" type="presOf" srcId="{26CD0939-C49A-AF40-BE54-13049A1BB33B}" destId="{72F391D3-D18C-924D-B439-1C715BCC2DE4}" srcOrd="1" destOrd="3" presId="urn:microsoft.com/office/officeart/2005/8/layout/vList4"/>
    <dgm:cxn modelId="{4F02BF21-B4DC-CB41-9618-92B32B4667EF}" srcId="{E083B7DF-2CFA-094D-A398-5064710F6BAC}" destId="{D3610F3A-56A6-594E-9312-52F4765AFD94}" srcOrd="0" destOrd="0" parTransId="{0ECFEFB2-56D2-494E-91F4-66F08F4DBF02}" sibTransId="{E0C09574-ECA7-6C44-9947-CCCA08049861}"/>
    <dgm:cxn modelId="{2C095422-990A-4B46-9E19-A5EC9A747076}" type="presOf" srcId="{1C58A391-B1ED-C341-A3F2-08C0D19056BE}" destId="{1505E6FC-7AB0-9647-81D1-F5ADDAC0A480}" srcOrd="0" destOrd="2" presId="urn:microsoft.com/office/officeart/2005/8/layout/vList4"/>
    <dgm:cxn modelId="{6A1A412D-4444-2247-9EC7-B4053645E14B}" type="presOf" srcId="{44B31598-6134-8249-99B5-74000E008257}" destId="{49DCA510-9ECC-7F41-8724-93DACC6343D5}" srcOrd="1" destOrd="1" presId="urn:microsoft.com/office/officeart/2005/8/layout/vList4"/>
    <dgm:cxn modelId="{BB7C3433-CB5F-3E4B-B8CD-CFC43F87FF20}" srcId="{6AFB54AE-9962-584F-BFE0-09A071678FE6}" destId="{2C34C8AF-3A5C-9B49-9841-9C3571613012}" srcOrd="1" destOrd="0" parTransId="{876D8894-4AEB-0540-ACCB-841F0546FF50}" sibTransId="{34244274-4292-A14E-B1DF-D97E3C58E05A}"/>
    <dgm:cxn modelId="{45F0393D-7017-724D-8262-749EA6011F43}" srcId="{F5B0C36B-F95D-F949-B029-EF224C7AD3B4}" destId="{1C58A391-B1ED-C341-A3F2-08C0D19056BE}" srcOrd="1" destOrd="0" parTransId="{4A18E0FA-8893-8042-8678-5270496D5776}" sibTransId="{26B9B38D-95DE-A54D-80E8-77944E2BFE5F}"/>
    <dgm:cxn modelId="{F6CBEF41-ED11-984D-B44F-A775BAE0E590}" srcId="{41154BAA-8C73-9D42-A39E-52C5E3ADC3DC}" destId="{26CD0939-C49A-AF40-BE54-13049A1BB33B}" srcOrd="2" destOrd="0" parTransId="{F0704CC3-A179-EA47-93E9-3356DB4FAFE6}" sibTransId="{7F85310E-D7BB-CE45-822C-C3B74DF0FEA6}"/>
    <dgm:cxn modelId="{5EDEE542-04EB-F94A-B1BB-1152C34C9807}" type="presOf" srcId="{4A5FDD3C-F472-6B48-8D30-295251A3941C}" destId="{72F391D3-D18C-924D-B439-1C715BCC2DE4}" srcOrd="1" destOrd="2" presId="urn:microsoft.com/office/officeart/2005/8/layout/vList4"/>
    <dgm:cxn modelId="{9E0A2963-61A8-2A48-BE43-FCFA38AEDCC0}" type="presOf" srcId="{2C34C8AF-3A5C-9B49-9841-9C3571613012}" destId="{49DCA510-9ECC-7F41-8724-93DACC6343D5}" srcOrd="1" destOrd="2" presId="urn:microsoft.com/office/officeart/2005/8/layout/vList4"/>
    <dgm:cxn modelId="{A7325F67-006B-4C4F-9FC7-04845A6D3A99}" type="presOf" srcId="{2D52943C-7CC1-F742-9396-AFCAE84A171A}" destId="{227788F9-82DB-D04C-BD21-97429078AA63}" srcOrd="1" destOrd="1" presId="urn:microsoft.com/office/officeart/2005/8/layout/vList4"/>
    <dgm:cxn modelId="{5571716C-5999-C648-9BFA-AA8294A4505B}" srcId="{E083B7DF-2CFA-094D-A398-5064710F6BAC}" destId="{F5B0C36B-F95D-F949-B029-EF224C7AD3B4}" srcOrd="1" destOrd="0" parTransId="{0D5EF2E9-3FCC-3147-B79C-A595BD873B79}" sibTransId="{56F1203A-C47C-7D4D-BFA1-20C183F871AA}"/>
    <dgm:cxn modelId="{A39F784C-5F6D-8047-96EB-A170CC02A6BF}" type="presOf" srcId="{D3610F3A-56A6-594E-9312-52F4765AFD94}" destId="{227788F9-82DB-D04C-BD21-97429078AA63}" srcOrd="1" destOrd="0" presId="urn:microsoft.com/office/officeart/2005/8/layout/vList4"/>
    <dgm:cxn modelId="{CABD486E-257A-0B41-ADB0-77B514E3A4E9}" srcId="{F5B0C36B-F95D-F949-B029-EF224C7AD3B4}" destId="{E2E797E4-7598-F144-9C91-8C96EDDDCB18}" srcOrd="2" destOrd="0" parTransId="{5216E200-3B5F-6D44-82D8-1C34C37F8AF2}" sibTransId="{B230466A-A632-B94D-BEA3-D6FC312DEA05}"/>
    <dgm:cxn modelId="{C696A84F-309A-7648-8D9D-74795F220768}" type="presOf" srcId="{DB147776-D39B-3A40-9918-BAA33818EC0B}" destId="{4C06C5A9-9DE8-7848-8D77-23CA113B9996}" srcOrd="0" destOrd="1" presId="urn:microsoft.com/office/officeart/2005/8/layout/vList4"/>
    <dgm:cxn modelId="{0CF2FB50-99C0-E944-A21B-F2DE81658A02}" type="presOf" srcId="{2C34C8AF-3A5C-9B49-9841-9C3571613012}" destId="{0A8AA730-C961-4940-9F0A-0A9C4E881982}" srcOrd="0" destOrd="2" presId="urn:microsoft.com/office/officeart/2005/8/layout/vList4"/>
    <dgm:cxn modelId="{64A87474-F2D7-BC49-A48C-DB2EAE90A9DC}" srcId="{6AFB54AE-9962-584F-BFE0-09A071678FE6}" destId="{44B31598-6134-8249-99B5-74000E008257}" srcOrd="0" destOrd="0" parTransId="{5A6D91F4-616C-BD40-848D-C4290C21ABF7}" sibTransId="{38D27986-1A15-1241-9161-75CB9CA99003}"/>
    <dgm:cxn modelId="{A28B0755-1679-3D4D-B30C-40A41224A9E1}" type="presOf" srcId="{5E1CC7D4-BEC8-034E-BF0F-BD5B27CF0B82}" destId="{1505E6FC-7AB0-9647-81D1-F5ADDAC0A480}" srcOrd="0" destOrd="1" presId="urn:microsoft.com/office/officeart/2005/8/layout/vList4"/>
    <dgm:cxn modelId="{EEF22655-FA9B-F94C-A584-71D63152B5E2}" srcId="{41154BAA-8C73-9D42-A39E-52C5E3ADC3DC}" destId="{4A5FDD3C-F472-6B48-8D30-295251A3941C}" srcOrd="1" destOrd="0" parTransId="{28FD682D-F7CD-874D-BAB9-1952B9952366}" sibTransId="{76E653CC-C3ED-0147-90C0-3DCDD9DED48C}"/>
    <dgm:cxn modelId="{B82B678E-F387-274F-9BAA-A1446D4C7F6C}" srcId="{F5B0C36B-F95D-F949-B029-EF224C7AD3B4}" destId="{5E1CC7D4-BEC8-034E-BF0F-BD5B27CF0B82}" srcOrd="0" destOrd="0" parTransId="{35A3E9C3-38BE-1643-8182-AC3C0A589AF5}" sibTransId="{F2072D91-CAF6-E544-9981-CB5FAD134B68}"/>
    <dgm:cxn modelId="{94E85090-0740-714A-8198-9E3578749C5C}" type="presOf" srcId="{2D52943C-7CC1-F742-9396-AFCAE84A171A}" destId="{D0D5B88D-4531-B041-8F57-5A45E3995676}" srcOrd="0" destOrd="1" presId="urn:microsoft.com/office/officeart/2005/8/layout/vList4"/>
    <dgm:cxn modelId="{332FBE92-778F-3845-A8CB-E3C89F8648EC}" srcId="{E083B7DF-2CFA-094D-A398-5064710F6BAC}" destId="{6AFB54AE-9962-584F-BFE0-09A071678FE6}" srcOrd="3" destOrd="0" parTransId="{F92DCD39-A8BD-9041-864C-22D4CC09A1E3}" sibTransId="{595D8AC4-0E9D-7C41-BC88-2BB411BF4709}"/>
    <dgm:cxn modelId="{C2961497-8F50-E045-974A-FFCBA31FBFDB}" type="presOf" srcId="{6AFB54AE-9962-584F-BFE0-09A071678FE6}" destId="{49DCA510-9ECC-7F41-8724-93DACC6343D5}" srcOrd="1" destOrd="0" presId="urn:microsoft.com/office/officeart/2005/8/layout/vList4"/>
    <dgm:cxn modelId="{DCD06699-2360-C546-849C-92922BE18D33}" type="presOf" srcId="{E2E797E4-7598-F144-9C91-8C96EDDDCB18}" destId="{1505E6FC-7AB0-9647-81D1-F5ADDAC0A480}" srcOrd="0" destOrd="3" presId="urn:microsoft.com/office/officeart/2005/8/layout/vList4"/>
    <dgm:cxn modelId="{F586B69B-56EC-8A48-873A-3871E9440AAA}" type="presOf" srcId="{4A5FDD3C-F472-6B48-8D30-295251A3941C}" destId="{4C06C5A9-9DE8-7848-8D77-23CA113B9996}" srcOrd="0" destOrd="2" presId="urn:microsoft.com/office/officeart/2005/8/layout/vList4"/>
    <dgm:cxn modelId="{9F8497BB-AE3D-D74C-9E92-36F463CDA80C}" type="presOf" srcId="{6AFB54AE-9962-584F-BFE0-09A071678FE6}" destId="{0A8AA730-C961-4940-9F0A-0A9C4E881982}" srcOrd="0" destOrd="0" presId="urn:microsoft.com/office/officeart/2005/8/layout/vList4"/>
    <dgm:cxn modelId="{F426DCC3-077E-AC49-A1DE-98BC21E195C3}" srcId="{41154BAA-8C73-9D42-A39E-52C5E3ADC3DC}" destId="{DB147776-D39B-3A40-9918-BAA33818EC0B}" srcOrd="0" destOrd="0" parTransId="{7A12DF9D-2D46-B74D-B87F-8647293AD5CE}" sibTransId="{0C9D360A-4F1A-C54E-8B65-B6D32E801EE8}"/>
    <dgm:cxn modelId="{F1F77FD4-803D-FC44-983B-7DAA00A0C119}" type="presOf" srcId="{5E1CC7D4-BEC8-034E-BF0F-BD5B27CF0B82}" destId="{7B1086D9-257A-B54F-82BD-D3DD1EAFBEBD}" srcOrd="1" destOrd="1" presId="urn:microsoft.com/office/officeart/2005/8/layout/vList4"/>
    <dgm:cxn modelId="{2F551ED6-D5A0-3A40-A3B7-87F3C55AA5CF}" type="presOf" srcId="{41154BAA-8C73-9D42-A39E-52C5E3ADC3DC}" destId="{4C06C5A9-9DE8-7848-8D77-23CA113B9996}" srcOrd="0" destOrd="0" presId="urn:microsoft.com/office/officeart/2005/8/layout/vList4"/>
    <dgm:cxn modelId="{2D02A2DC-C1C5-0A47-BB16-A47F16C47E3E}" type="presOf" srcId="{41154BAA-8C73-9D42-A39E-52C5E3ADC3DC}" destId="{72F391D3-D18C-924D-B439-1C715BCC2DE4}" srcOrd="1" destOrd="0" presId="urn:microsoft.com/office/officeart/2005/8/layout/vList4"/>
    <dgm:cxn modelId="{852A14E1-3EF0-7247-BA9A-E01C93B59A45}" type="presOf" srcId="{F5B0C36B-F95D-F949-B029-EF224C7AD3B4}" destId="{1505E6FC-7AB0-9647-81D1-F5ADDAC0A480}" srcOrd="0" destOrd="0" presId="urn:microsoft.com/office/officeart/2005/8/layout/vList4"/>
    <dgm:cxn modelId="{B4A732E1-DA91-2943-B842-E77226DCD007}" srcId="{D3610F3A-56A6-594E-9312-52F4765AFD94}" destId="{2D52943C-7CC1-F742-9396-AFCAE84A171A}" srcOrd="0" destOrd="0" parTransId="{53047996-5AF9-1147-8E76-C813E386A2C1}" sibTransId="{7CAE957A-F20D-A942-8752-F8548EBBFC3A}"/>
    <dgm:cxn modelId="{11A5A6E2-B45B-3545-B239-080518140F54}" type="presOf" srcId="{26CD0939-C49A-AF40-BE54-13049A1BB33B}" destId="{4C06C5A9-9DE8-7848-8D77-23CA113B9996}" srcOrd="0" destOrd="3" presId="urn:microsoft.com/office/officeart/2005/8/layout/vList4"/>
    <dgm:cxn modelId="{D58FCDE3-0EE2-1F4A-A4C9-8B1EE9E1F1E0}" type="presOf" srcId="{E2E797E4-7598-F144-9C91-8C96EDDDCB18}" destId="{7B1086D9-257A-B54F-82BD-D3DD1EAFBEBD}" srcOrd="1" destOrd="3" presId="urn:microsoft.com/office/officeart/2005/8/layout/vList4"/>
    <dgm:cxn modelId="{F1C63BE6-2F1A-DA42-872A-BA5B1E5C9167}" type="presOf" srcId="{DB147776-D39B-3A40-9918-BAA33818EC0B}" destId="{72F391D3-D18C-924D-B439-1C715BCC2DE4}" srcOrd="1" destOrd="1" presId="urn:microsoft.com/office/officeart/2005/8/layout/vList4"/>
    <dgm:cxn modelId="{1B7784E7-61C9-F849-87EF-2419A6865C42}" srcId="{E083B7DF-2CFA-094D-A398-5064710F6BAC}" destId="{41154BAA-8C73-9D42-A39E-52C5E3ADC3DC}" srcOrd="2" destOrd="0" parTransId="{9A59C3BB-20D2-3648-8B8F-10A330F6D111}" sibTransId="{DF7C274D-622D-744B-9D69-A9511F7CA780}"/>
    <dgm:cxn modelId="{5CB99CE8-2C0B-DA4B-85F0-6E128E93E29C}" type="presOf" srcId="{E083B7DF-2CFA-094D-A398-5064710F6BAC}" destId="{36D63FC1-6884-BA44-92DC-9E17DF4369BB}" srcOrd="0" destOrd="0" presId="urn:microsoft.com/office/officeart/2005/8/layout/vList4"/>
    <dgm:cxn modelId="{DCA685F9-D48B-A64B-AD0D-F0E860A53B5E}" type="presOf" srcId="{D3610F3A-56A6-594E-9312-52F4765AFD94}" destId="{D0D5B88D-4531-B041-8F57-5A45E3995676}" srcOrd="0" destOrd="0" presId="urn:microsoft.com/office/officeart/2005/8/layout/vList4"/>
    <dgm:cxn modelId="{6F72C8FB-321D-A44A-AB4C-CB207F82E0FE}" type="presOf" srcId="{F5B0C36B-F95D-F949-B029-EF224C7AD3B4}" destId="{7B1086D9-257A-B54F-82BD-D3DD1EAFBEBD}" srcOrd="1" destOrd="0" presId="urn:microsoft.com/office/officeart/2005/8/layout/vList4"/>
    <dgm:cxn modelId="{999BDDC3-6825-E549-A602-AC139A661EB5}" type="presParOf" srcId="{36D63FC1-6884-BA44-92DC-9E17DF4369BB}" destId="{053682A7-C1A3-4243-9075-53D8A767C476}" srcOrd="0" destOrd="0" presId="urn:microsoft.com/office/officeart/2005/8/layout/vList4"/>
    <dgm:cxn modelId="{B9624E0E-E3B9-174F-A1F6-96C597DEED2C}" type="presParOf" srcId="{053682A7-C1A3-4243-9075-53D8A767C476}" destId="{D0D5B88D-4531-B041-8F57-5A45E3995676}" srcOrd="0" destOrd="0" presId="urn:microsoft.com/office/officeart/2005/8/layout/vList4"/>
    <dgm:cxn modelId="{B97D02CD-11CC-8B4D-895C-BBCE63A9BA45}" type="presParOf" srcId="{053682A7-C1A3-4243-9075-53D8A767C476}" destId="{CC2CD4FA-C7FA-634C-A110-0936A404AEC8}" srcOrd="1" destOrd="0" presId="urn:microsoft.com/office/officeart/2005/8/layout/vList4"/>
    <dgm:cxn modelId="{FF03440F-81F5-9E4A-8C6E-4F5B76516565}" type="presParOf" srcId="{053682A7-C1A3-4243-9075-53D8A767C476}" destId="{227788F9-82DB-D04C-BD21-97429078AA63}" srcOrd="2" destOrd="0" presId="urn:microsoft.com/office/officeart/2005/8/layout/vList4"/>
    <dgm:cxn modelId="{E28D943F-E79E-0149-BFA7-B3C58A47CD14}" type="presParOf" srcId="{36D63FC1-6884-BA44-92DC-9E17DF4369BB}" destId="{4E1764ED-4EE4-9B42-975B-7C17A02339F9}" srcOrd="1" destOrd="0" presId="urn:microsoft.com/office/officeart/2005/8/layout/vList4"/>
    <dgm:cxn modelId="{0907E90E-77AF-2340-A42E-A50B9D0995DD}" type="presParOf" srcId="{36D63FC1-6884-BA44-92DC-9E17DF4369BB}" destId="{2A795CBA-286C-6944-A18E-3E9A63BE82AE}" srcOrd="2" destOrd="0" presId="urn:microsoft.com/office/officeart/2005/8/layout/vList4"/>
    <dgm:cxn modelId="{A5112198-B54F-C945-91E0-DFDB04306BCF}" type="presParOf" srcId="{2A795CBA-286C-6944-A18E-3E9A63BE82AE}" destId="{1505E6FC-7AB0-9647-81D1-F5ADDAC0A480}" srcOrd="0" destOrd="0" presId="urn:microsoft.com/office/officeart/2005/8/layout/vList4"/>
    <dgm:cxn modelId="{1BEB9297-169B-504B-B5EF-733278E4A982}" type="presParOf" srcId="{2A795CBA-286C-6944-A18E-3E9A63BE82AE}" destId="{55A568D4-05EF-7E41-A078-EF3CB27DB04E}" srcOrd="1" destOrd="0" presId="urn:microsoft.com/office/officeart/2005/8/layout/vList4"/>
    <dgm:cxn modelId="{3EE68F31-13E9-6749-80CC-1617D6D6F40B}" type="presParOf" srcId="{2A795CBA-286C-6944-A18E-3E9A63BE82AE}" destId="{7B1086D9-257A-B54F-82BD-D3DD1EAFBEBD}" srcOrd="2" destOrd="0" presId="urn:microsoft.com/office/officeart/2005/8/layout/vList4"/>
    <dgm:cxn modelId="{1F379DE1-D2EF-9043-A3AA-92BA78CBDBCA}" type="presParOf" srcId="{36D63FC1-6884-BA44-92DC-9E17DF4369BB}" destId="{C6A943AD-20A1-8342-A76A-F4E7171796CC}" srcOrd="3" destOrd="0" presId="urn:microsoft.com/office/officeart/2005/8/layout/vList4"/>
    <dgm:cxn modelId="{F8692351-11F4-9641-93EA-3ADB2D7C5F29}" type="presParOf" srcId="{36D63FC1-6884-BA44-92DC-9E17DF4369BB}" destId="{CE282E36-4066-DE4C-9E0A-9EB0E2F8F822}" srcOrd="4" destOrd="0" presId="urn:microsoft.com/office/officeart/2005/8/layout/vList4"/>
    <dgm:cxn modelId="{16C1BB6E-E222-F045-ADE7-36D1C5641736}" type="presParOf" srcId="{CE282E36-4066-DE4C-9E0A-9EB0E2F8F822}" destId="{4C06C5A9-9DE8-7848-8D77-23CA113B9996}" srcOrd="0" destOrd="0" presId="urn:microsoft.com/office/officeart/2005/8/layout/vList4"/>
    <dgm:cxn modelId="{FE56E014-D66C-084E-B5BB-D1C231AEF293}" type="presParOf" srcId="{CE282E36-4066-DE4C-9E0A-9EB0E2F8F822}" destId="{4D468D8B-8C7C-024B-94DD-5D14A76FDFD8}" srcOrd="1" destOrd="0" presId="urn:microsoft.com/office/officeart/2005/8/layout/vList4"/>
    <dgm:cxn modelId="{1973428D-DA46-8348-BC20-F5DCCC6BF90B}" type="presParOf" srcId="{CE282E36-4066-DE4C-9E0A-9EB0E2F8F822}" destId="{72F391D3-D18C-924D-B439-1C715BCC2DE4}" srcOrd="2" destOrd="0" presId="urn:microsoft.com/office/officeart/2005/8/layout/vList4"/>
    <dgm:cxn modelId="{6F77ADBD-8DCD-3D41-A664-45BD1C7BA355}" type="presParOf" srcId="{36D63FC1-6884-BA44-92DC-9E17DF4369BB}" destId="{51757DA3-2E19-4342-8305-5757CF275771}" srcOrd="5" destOrd="0" presId="urn:microsoft.com/office/officeart/2005/8/layout/vList4"/>
    <dgm:cxn modelId="{F0CEA158-4491-A84E-9534-05ADE874F8C4}" type="presParOf" srcId="{36D63FC1-6884-BA44-92DC-9E17DF4369BB}" destId="{DB183F68-56A3-BB4E-A248-5E41A117D1C8}" srcOrd="6" destOrd="0" presId="urn:microsoft.com/office/officeart/2005/8/layout/vList4"/>
    <dgm:cxn modelId="{E80A8DB1-9D69-6847-8BF6-97B98A2BCDA8}" type="presParOf" srcId="{DB183F68-56A3-BB4E-A248-5E41A117D1C8}" destId="{0A8AA730-C961-4940-9F0A-0A9C4E881982}" srcOrd="0" destOrd="0" presId="urn:microsoft.com/office/officeart/2005/8/layout/vList4"/>
    <dgm:cxn modelId="{98EB51C6-C79D-7E4B-B76E-2844138564B7}" type="presParOf" srcId="{DB183F68-56A3-BB4E-A248-5E41A117D1C8}" destId="{5A431390-6EBA-F441-A468-9613502E9716}" srcOrd="1" destOrd="0" presId="urn:microsoft.com/office/officeart/2005/8/layout/vList4"/>
    <dgm:cxn modelId="{A14AE97C-6DD2-B44E-B458-2F1F91BE18D4}" type="presParOf" srcId="{DB183F68-56A3-BB4E-A248-5E41A117D1C8}" destId="{49DCA510-9ECC-7F41-8724-93DACC6343D5}"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72402C3-7A8C-464C-B158-1BFEAC095B70}" type="doc">
      <dgm:prSet loTypeId="urn:microsoft.com/office/officeart/2008/layout/LinedList" loCatId="icon" qsTypeId="urn:microsoft.com/office/officeart/2005/8/quickstyle/simple1" qsCatId="simple" csTypeId="urn:microsoft.com/office/officeart/2005/8/colors/accent1_2" csCatId="accent1" phldr="1"/>
      <dgm:spPr/>
      <dgm:t>
        <a:bodyPr/>
        <a:lstStyle/>
        <a:p>
          <a:endParaRPr lang="en-GB"/>
        </a:p>
      </dgm:t>
    </dgm:pt>
    <dgm:pt modelId="{14A7E72D-5029-1F4C-A147-D54823753BD7}">
      <dgm:prSet/>
      <dgm:spPr/>
      <dgm:t>
        <a:bodyPr/>
        <a:lstStyle/>
        <a:p>
          <a:r>
            <a:rPr lang="en-GB" b="1" dirty="0">
              <a:solidFill>
                <a:srgbClr val="003976"/>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Rapid evidence review </a:t>
          </a:r>
          <a:r>
            <a:rPr lang="en-GB" dirty="0">
              <a:solidFill>
                <a:srgbClr val="003976"/>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on the impact of training for people with disabilities</a:t>
          </a:r>
          <a:endParaRPr lang="en-GB" dirty="0">
            <a:solidFill>
              <a:srgbClr val="003976"/>
            </a:solidFill>
            <a:latin typeface="Arial" panose="020B0604020202020204" pitchFamily="34" charset="0"/>
            <a:cs typeface="Arial" panose="020B0604020202020204" pitchFamily="34" charset="0"/>
          </a:endParaRPr>
        </a:p>
      </dgm:t>
    </dgm:pt>
    <dgm:pt modelId="{265E482A-F2FE-8944-9E2A-678C31F72673}" type="parTrans" cxnId="{F33ABA29-839F-454B-9FE2-F3B8679A05C3}">
      <dgm:prSet/>
      <dgm:spPr/>
      <dgm:t>
        <a:bodyPr/>
        <a:lstStyle/>
        <a:p>
          <a:endParaRPr lang="en-GB">
            <a:solidFill>
              <a:srgbClr val="003976"/>
            </a:solidFill>
            <a:latin typeface="Arial" panose="020B0604020202020204" pitchFamily="34" charset="0"/>
            <a:cs typeface="Arial" panose="020B0604020202020204" pitchFamily="34" charset="0"/>
          </a:endParaRPr>
        </a:p>
      </dgm:t>
    </dgm:pt>
    <dgm:pt modelId="{C9794447-65D7-CA44-BFFE-87A7C6CF877D}" type="sibTrans" cxnId="{F33ABA29-839F-454B-9FE2-F3B8679A05C3}">
      <dgm:prSet/>
      <dgm:spPr/>
      <dgm:t>
        <a:bodyPr/>
        <a:lstStyle/>
        <a:p>
          <a:endParaRPr lang="en-GB">
            <a:solidFill>
              <a:srgbClr val="003976"/>
            </a:solidFill>
            <a:latin typeface="Arial" panose="020B0604020202020204" pitchFamily="34" charset="0"/>
            <a:cs typeface="Arial" panose="020B0604020202020204" pitchFamily="34" charset="0"/>
          </a:endParaRPr>
        </a:p>
      </dgm:t>
    </dgm:pt>
    <dgm:pt modelId="{C15AFF31-47FF-164F-A8D5-910AC2AD1EB5}">
      <dgm:prSet/>
      <dgm:spPr/>
      <dgm:t>
        <a:bodyPr/>
        <a:lstStyle/>
        <a:p>
          <a:r>
            <a:rPr lang="en-GB" b="1" dirty="0">
              <a:solidFill>
                <a:srgbClr val="003976"/>
              </a:solidFill>
              <a:latin typeface="Arial" panose="020B0604020202020204" pitchFamily="34" charset="0"/>
              <a:cs typeface="Arial" panose="020B0604020202020204" pitchFamily="34" charset="0"/>
            </a:rPr>
            <a:t>Call an expert </a:t>
          </a:r>
          <a:r>
            <a:rPr lang="en-GB" dirty="0">
              <a:solidFill>
                <a:srgbClr val="003976"/>
              </a:solidFill>
              <a:latin typeface="Arial" panose="020B0604020202020204" pitchFamily="34" charset="0"/>
              <a:cs typeface="Arial" panose="020B0604020202020204" pitchFamily="34" charset="0"/>
            </a:rPr>
            <a:t>on designing a new investment climate programme </a:t>
          </a:r>
        </a:p>
      </dgm:t>
    </dgm:pt>
    <dgm:pt modelId="{0134FD61-97BD-F04D-B34F-531A36B7DD46}" type="parTrans" cxnId="{199F70CF-6C04-6A44-A70E-CDECBA15547B}">
      <dgm:prSet/>
      <dgm:spPr/>
      <dgm:t>
        <a:bodyPr/>
        <a:lstStyle/>
        <a:p>
          <a:endParaRPr lang="en-GB">
            <a:solidFill>
              <a:srgbClr val="003976"/>
            </a:solidFill>
            <a:latin typeface="Arial" panose="020B0604020202020204" pitchFamily="34" charset="0"/>
            <a:cs typeface="Arial" panose="020B0604020202020204" pitchFamily="34" charset="0"/>
          </a:endParaRPr>
        </a:p>
      </dgm:t>
    </dgm:pt>
    <dgm:pt modelId="{51EE4136-4761-F547-846F-19A8E947F9FF}" type="sibTrans" cxnId="{199F70CF-6C04-6A44-A70E-CDECBA15547B}">
      <dgm:prSet/>
      <dgm:spPr/>
      <dgm:t>
        <a:bodyPr/>
        <a:lstStyle/>
        <a:p>
          <a:endParaRPr lang="en-GB">
            <a:solidFill>
              <a:srgbClr val="003976"/>
            </a:solidFill>
            <a:latin typeface="Arial" panose="020B0604020202020204" pitchFamily="34" charset="0"/>
            <a:cs typeface="Arial" panose="020B0604020202020204" pitchFamily="34" charset="0"/>
          </a:endParaRPr>
        </a:p>
      </dgm:t>
    </dgm:pt>
    <dgm:pt modelId="{BFB80CBA-589E-4349-8C58-3816FCC9CE45}">
      <dgm:prSet/>
      <dgm:spPr/>
      <dgm:t>
        <a:bodyPr/>
        <a:lstStyle/>
        <a:p>
          <a:r>
            <a:rPr lang="en-GB" dirty="0">
              <a:solidFill>
                <a:srgbClr val="003976"/>
              </a:solidFill>
              <a:latin typeface="Arial" panose="020B0604020202020204" pitchFamily="34" charset="0"/>
              <a:cs typeface="Arial" panose="020B0604020202020204" pitchFamily="34" charset="0"/>
            </a:rPr>
            <a:t>Currently development </a:t>
          </a:r>
          <a:r>
            <a:rPr lang="en-GB" b="1" dirty="0">
              <a:solidFill>
                <a:srgbClr val="003976"/>
              </a:solidFill>
              <a:latin typeface="Arial" panose="020B0604020202020204" pitchFamily="34" charset="0"/>
              <a:cs typeface="Arial" panose="020B0604020202020204" pitchFamily="34" charset="0"/>
            </a:rPr>
            <a:t>disability</a:t>
          </a:r>
          <a:r>
            <a:rPr lang="en-GB" b="1" baseline="0" dirty="0">
              <a:solidFill>
                <a:srgbClr val="003976"/>
              </a:solidFill>
              <a:latin typeface="Arial" panose="020B0604020202020204" pitchFamily="34" charset="0"/>
              <a:cs typeface="Arial" panose="020B0604020202020204" pitchFamily="34" charset="0"/>
            </a:rPr>
            <a:t> awareness training </a:t>
          </a:r>
          <a:r>
            <a:rPr lang="en-GB" baseline="0" dirty="0">
              <a:solidFill>
                <a:srgbClr val="003976"/>
              </a:solidFill>
              <a:latin typeface="Arial" panose="020B0604020202020204" pitchFamily="34" charset="0"/>
              <a:cs typeface="Arial" panose="020B0604020202020204" pitchFamily="34" charset="0"/>
            </a:rPr>
            <a:t>for UK Prosperity Fund gender and inclusion champions </a:t>
          </a:r>
          <a:endParaRPr lang="en-GB" dirty="0">
            <a:solidFill>
              <a:srgbClr val="003976"/>
            </a:solidFill>
            <a:latin typeface="Arial" panose="020B0604020202020204" pitchFamily="34" charset="0"/>
            <a:cs typeface="Arial" panose="020B0604020202020204" pitchFamily="34" charset="0"/>
          </a:endParaRPr>
        </a:p>
      </dgm:t>
    </dgm:pt>
    <dgm:pt modelId="{925ECC22-742D-4D46-A038-2CFAF3E6408A}" type="parTrans" cxnId="{00E56C3B-F515-DB4D-9849-4CAF7FC0BBD7}">
      <dgm:prSet/>
      <dgm:spPr/>
      <dgm:t>
        <a:bodyPr/>
        <a:lstStyle/>
        <a:p>
          <a:endParaRPr lang="en-GB">
            <a:solidFill>
              <a:srgbClr val="003976"/>
            </a:solidFill>
            <a:latin typeface="Arial" panose="020B0604020202020204" pitchFamily="34" charset="0"/>
            <a:cs typeface="Arial" panose="020B0604020202020204" pitchFamily="34" charset="0"/>
          </a:endParaRPr>
        </a:p>
      </dgm:t>
    </dgm:pt>
    <dgm:pt modelId="{F5903BB4-6413-4D42-ADA4-27D3B828F7A5}" type="sibTrans" cxnId="{00E56C3B-F515-DB4D-9849-4CAF7FC0BBD7}">
      <dgm:prSet/>
      <dgm:spPr/>
      <dgm:t>
        <a:bodyPr/>
        <a:lstStyle/>
        <a:p>
          <a:endParaRPr lang="en-GB">
            <a:solidFill>
              <a:srgbClr val="003976"/>
            </a:solidFill>
            <a:latin typeface="Arial" panose="020B0604020202020204" pitchFamily="34" charset="0"/>
            <a:cs typeface="Arial" panose="020B0604020202020204" pitchFamily="34" charset="0"/>
          </a:endParaRPr>
        </a:p>
      </dgm:t>
    </dgm:pt>
    <dgm:pt modelId="{4673E7DB-688E-7043-91F4-DC4EE9F7B37D}">
      <dgm:prSet/>
      <dgm:spPr/>
      <dgm:t>
        <a:bodyPr/>
        <a:lstStyle/>
        <a:p>
          <a:r>
            <a:rPr lang="en-GB">
              <a:solidFill>
                <a:srgbClr val="003976"/>
              </a:solidFill>
              <a:latin typeface="Arial" panose="020B0604020202020204" pitchFamily="34" charset="0"/>
              <a:cs typeface="Arial" panose="020B0604020202020204" pitchFamily="34" charset="0"/>
            </a:rPr>
            <a:t>Useful resources on the ICED website:</a:t>
          </a:r>
          <a:r>
            <a:rPr lang="en-GB" b="1">
              <a:solidFill>
                <a:srgbClr val="003976"/>
              </a:solidFill>
              <a:latin typeface="Arial" panose="020B0604020202020204" pitchFamily="34" charset="0"/>
              <a:cs typeface="Arial" panose="020B0604020202020204" pitchFamily="34" charset="0"/>
            </a:rPr>
            <a:t> </a:t>
          </a:r>
          <a:r>
            <a:rPr lang="en-GB">
              <a:solidFill>
                <a:srgbClr val="003976"/>
              </a:solidFill>
              <a:latin typeface="Arial" panose="020B0604020202020204" pitchFamily="34" charset="0"/>
              <a:cs typeface="Arial" panose="020B0604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rPr>
            <a:t>http://icedfacility.org/disability/</a:t>
          </a:r>
          <a:endParaRPr lang="en-GB">
            <a:solidFill>
              <a:srgbClr val="003976"/>
            </a:solidFill>
            <a:latin typeface="Arial" panose="020B0604020202020204" pitchFamily="34" charset="0"/>
            <a:cs typeface="Arial" panose="020B0604020202020204" pitchFamily="34" charset="0"/>
          </a:endParaRPr>
        </a:p>
      </dgm:t>
    </dgm:pt>
    <dgm:pt modelId="{4315DCF4-930A-F342-AF66-27B9CE65CCA8}" type="parTrans" cxnId="{A408D13B-3053-0440-B9DC-8541E7AF41F2}">
      <dgm:prSet/>
      <dgm:spPr/>
      <dgm:t>
        <a:bodyPr/>
        <a:lstStyle/>
        <a:p>
          <a:endParaRPr lang="en-GB">
            <a:solidFill>
              <a:srgbClr val="003976"/>
            </a:solidFill>
            <a:latin typeface="Arial" panose="020B0604020202020204" pitchFamily="34" charset="0"/>
            <a:cs typeface="Arial" panose="020B0604020202020204" pitchFamily="34" charset="0"/>
          </a:endParaRPr>
        </a:p>
      </dgm:t>
    </dgm:pt>
    <dgm:pt modelId="{560E4666-ADAB-A943-9555-8326BC2D34C6}" type="sibTrans" cxnId="{A408D13B-3053-0440-B9DC-8541E7AF41F2}">
      <dgm:prSet/>
      <dgm:spPr/>
      <dgm:t>
        <a:bodyPr/>
        <a:lstStyle/>
        <a:p>
          <a:endParaRPr lang="en-GB">
            <a:solidFill>
              <a:srgbClr val="003976"/>
            </a:solidFill>
            <a:latin typeface="Arial" panose="020B0604020202020204" pitchFamily="34" charset="0"/>
            <a:cs typeface="Arial" panose="020B0604020202020204" pitchFamily="34" charset="0"/>
          </a:endParaRPr>
        </a:p>
      </dgm:t>
    </dgm:pt>
    <dgm:pt modelId="{0A4A326A-5768-074E-8093-37D5CC74A80F}">
      <dgm:prSet/>
      <dgm:spPr/>
      <dgm:t>
        <a:bodyPr/>
        <a:lstStyle/>
        <a:p>
          <a:endParaRPr lang="en-GB">
            <a:solidFill>
              <a:srgbClr val="003976"/>
            </a:solidFill>
            <a:latin typeface="Arial" panose="020B0604020202020204" pitchFamily="34" charset="0"/>
            <a:cs typeface="Arial" panose="020B0604020202020204" pitchFamily="34" charset="0"/>
          </a:endParaRPr>
        </a:p>
      </dgm:t>
    </dgm:pt>
    <dgm:pt modelId="{FAAA034D-FCF8-6845-88D3-20A58C3B5D38}" type="parTrans" cxnId="{7EC2981C-C347-0646-AC29-D14AA6F5E4B6}">
      <dgm:prSet/>
      <dgm:spPr/>
      <dgm:t>
        <a:bodyPr/>
        <a:lstStyle/>
        <a:p>
          <a:endParaRPr lang="en-GB">
            <a:solidFill>
              <a:srgbClr val="003976"/>
            </a:solidFill>
            <a:latin typeface="Arial" panose="020B0604020202020204" pitchFamily="34" charset="0"/>
            <a:cs typeface="Arial" panose="020B0604020202020204" pitchFamily="34" charset="0"/>
          </a:endParaRPr>
        </a:p>
      </dgm:t>
    </dgm:pt>
    <dgm:pt modelId="{1D3A88BA-DA5E-2D4A-9E4E-8E8FA4A79E5A}" type="sibTrans" cxnId="{7EC2981C-C347-0646-AC29-D14AA6F5E4B6}">
      <dgm:prSet/>
      <dgm:spPr/>
      <dgm:t>
        <a:bodyPr/>
        <a:lstStyle/>
        <a:p>
          <a:endParaRPr lang="en-GB">
            <a:solidFill>
              <a:srgbClr val="003976"/>
            </a:solidFill>
            <a:latin typeface="Arial" panose="020B0604020202020204" pitchFamily="34" charset="0"/>
            <a:cs typeface="Arial" panose="020B0604020202020204" pitchFamily="34" charset="0"/>
          </a:endParaRPr>
        </a:p>
      </dgm:t>
    </dgm:pt>
    <dgm:pt modelId="{A3C1287C-C928-4F4E-AECD-9DC62B1188A7}" type="pres">
      <dgm:prSet presAssocID="{172402C3-7A8C-464C-B158-1BFEAC095B70}" presName="vert0" presStyleCnt="0">
        <dgm:presLayoutVars>
          <dgm:dir/>
          <dgm:animOne val="branch"/>
          <dgm:animLvl val="lvl"/>
        </dgm:presLayoutVars>
      </dgm:prSet>
      <dgm:spPr/>
    </dgm:pt>
    <dgm:pt modelId="{1238ACAE-679E-C246-BE82-735EDB7B9DE4}" type="pres">
      <dgm:prSet presAssocID="{14A7E72D-5029-1F4C-A147-D54823753BD7}" presName="thickLine" presStyleLbl="alignNode1" presStyleIdx="0" presStyleCnt="5"/>
      <dgm:spPr/>
    </dgm:pt>
    <dgm:pt modelId="{0755DC40-B1F0-774C-8DEF-D2EACD15A7C5}" type="pres">
      <dgm:prSet presAssocID="{14A7E72D-5029-1F4C-A147-D54823753BD7}" presName="horz1" presStyleCnt="0"/>
      <dgm:spPr/>
    </dgm:pt>
    <dgm:pt modelId="{4C98EB19-87C1-9C46-9D17-0800250021C2}" type="pres">
      <dgm:prSet presAssocID="{14A7E72D-5029-1F4C-A147-D54823753BD7}" presName="tx1" presStyleLbl="revTx" presStyleIdx="0" presStyleCnt="5"/>
      <dgm:spPr/>
    </dgm:pt>
    <dgm:pt modelId="{E546EA28-D5DE-E846-9261-F5C9621E4ECC}" type="pres">
      <dgm:prSet presAssocID="{14A7E72D-5029-1F4C-A147-D54823753BD7}" presName="vert1" presStyleCnt="0"/>
      <dgm:spPr/>
    </dgm:pt>
    <dgm:pt modelId="{5BE23771-B1E0-2440-B92F-FCFA4BB64B8C}" type="pres">
      <dgm:prSet presAssocID="{C15AFF31-47FF-164F-A8D5-910AC2AD1EB5}" presName="thickLine" presStyleLbl="alignNode1" presStyleIdx="1" presStyleCnt="5"/>
      <dgm:spPr/>
    </dgm:pt>
    <dgm:pt modelId="{A0D98231-ED1A-A441-91EB-41926C86E0A7}" type="pres">
      <dgm:prSet presAssocID="{C15AFF31-47FF-164F-A8D5-910AC2AD1EB5}" presName="horz1" presStyleCnt="0"/>
      <dgm:spPr/>
    </dgm:pt>
    <dgm:pt modelId="{AAF55175-59F1-CA4E-91B9-0865210E2452}" type="pres">
      <dgm:prSet presAssocID="{C15AFF31-47FF-164F-A8D5-910AC2AD1EB5}" presName="tx1" presStyleLbl="revTx" presStyleIdx="1" presStyleCnt="5"/>
      <dgm:spPr/>
    </dgm:pt>
    <dgm:pt modelId="{608C7CE4-15E8-C94E-A531-BCB3939312FD}" type="pres">
      <dgm:prSet presAssocID="{C15AFF31-47FF-164F-A8D5-910AC2AD1EB5}" presName="vert1" presStyleCnt="0"/>
      <dgm:spPr/>
    </dgm:pt>
    <dgm:pt modelId="{816228F4-07AF-F74A-B834-B18CC8292C3D}" type="pres">
      <dgm:prSet presAssocID="{BFB80CBA-589E-4349-8C58-3816FCC9CE45}" presName="thickLine" presStyleLbl="alignNode1" presStyleIdx="2" presStyleCnt="5"/>
      <dgm:spPr/>
    </dgm:pt>
    <dgm:pt modelId="{B218C2E5-2F58-2847-BC7D-CE178554A4AC}" type="pres">
      <dgm:prSet presAssocID="{BFB80CBA-589E-4349-8C58-3816FCC9CE45}" presName="horz1" presStyleCnt="0"/>
      <dgm:spPr/>
    </dgm:pt>
    <dgm:pt modelId="{9193349A-7443-C440-A6EB-F1484B82A9FA}" type="pres">
      <dgm:prSet presAssocID="{BFB80CBA-589E-4349-8C58-3816FCC9CE45}" presName="tx1" presStyleLbl="revTx" presStyleIdx="2" presStyleCnt="5"/>
      <dgm:spPr/>
    </dgm:pt>
    <dgm:pt modelId="{D0916583-9353-A547-B9BC-4727A10E095C}" type="pres">
      <dgm:prSet presAssocID="{BFB80CBA-589E-4349-8C58-3816FCC9CE45}" presName="vert1" presStyleCnt="0"/>
      <dgm:spPr/>
    </dgm:pt>
    <dgm:pt modelId="{60FB4100-EC6C-2442-8356-EF1E35BE07EA}" type="pres">
      <dgm:prSet presAssocID="{4673E7DB-688E-7043-91F4-DC4EE9F7B37D}" presName="thickLine" presStyleLbl="alignNode1" presStyleIdx="3" presStyleCnt="5"/>
      <dgm:spPr/>
    </dgm:pt>
    <dgm:pt modelId="{2D3ED6AC-3BC3-4244-BAFB-D0E111D810F1}" type="pres">
      <dgm:prSet presAssocID="{4673E7DB-688E-7043-91F4-DC4EE9F7B37D}" presName="horz1" presStyleCnt="0"/>
      <dgm:spPr/>
    </dgm:pt>
    <dgm:pt modelId="{390134DB-A476-3F4F-BF5F-151492FA883D}" type="pres">
      <dgm:prSet presAssocID="{4673E7DB-688E-7043-91F4-DC4EE9F7B37D}" presName="tx1" presStyleLbl="revTx" presStyleIdx="3" presStyleCnt="5"/>
      <dgm:spPr/>
    </dgm:pt>
    <dgm:pt modelId="{481ADB4E-85CB-7740-8B1C-826BF1485345}" type="pres">
      <dgm:prSet presAssocID="{4673E7DB-688E-7043-91F4-DC4EE9F7B37D}" presName="vert1" presStyleCnt="0"/>
      <dgm:spPr/>
    </dgm:pt>
    <dgm:pt modelId="{D5720D5F-823B-974F-9BDF-9076CFB7AD83}" type="pres">
      <dgm:prSet presAssocID="{0A4A326A-5768-074E-8093-37D5CC74A80F}" presName="thickLine" presStyleLbl="alignNode1" presStyleIdx="4" presStyleCnt="5"/>
      <dgm:spPr/>
    </dgm:pt>
    <dgm:pt modelId="{9D28DD42-27B7-FD47-8C1B-1497F756C060}" type="pres">
      <dgm:prSet presAssocID="{0A4A326A-5768-074E-8093-37D5CC74A80F}" presName="horz1" presStyleCnt="0"/>
      <dgm:spPr/>
    </dgm:pt>
    <dgm:pt modelId="{D4326C8C-C3D9-734C-9E3E-F3FBCAA68ADB}" type="pres">
      <dgm:prSet presAssocID="{0A4A326A-5768-074E-8093-37D5CC74A80F}" presName="tx1" presStyleLbl="revTx" presStyleIdx="4" presStyleCnt="5"/>
      <dgm:spPr/>
    </dgm:pt>
    <dgm:pt modelId="{F8FBD0B0-1338-3D47-9E16-F96F1DDDD69C}" type="pres">
      <dgm:prSet presAssocID="{0A4A326A-5768-074E-8093-37D5CC74A80F}" presName="vert1" presStyleCnt="0"/>
      <dgm:spPr/>
    </dgm:pt>
  </dgm:ptLst>
  <dgm:cxnLst>
    <dgm:cxn modelId="{7EC2981C-C347-0646-AC29-D14AA6F5E4B6}" srcId="{172402C3-7A8C-464C-B158-1BFEAC095B70}" destId="{0A4A326A-5768-074E-8093-37D5CC74A80F}" srcOrd="4" destOrd="0" parTransId="{FAAA034D-FCF8-6845-88D3-20A58C3B5D38}" sibTransId="{1D3A88BA-DA5E-2D4A-9E4E-8E8FA4A79E5A}"/>
    <dgm:cxn modelId="{F33ABA29-839F-454B-9FE2-F3B8679A05C3}" srcId="{172402C3-7A8C-464C-B158-1BFEAC095B70}" destId="{14A7E72D-5029-1F4C-A147-D54823753BD7}" srcOrd="0" destOrd="0" parTransId="{265E482A-F2FE-8944-9E2A-678C31F72673}" sibTransId="{C9794447-65D7-CA44-BFFE-87A7C6CF877D}"/>
    <dgm:cxn modelId="{00E56C3B-F515-DB4D-9849-4CAF7FC0BBD7}" srcId="{172402C3-7A8C-464C-B158-1BFEAC095B70}" destId="{BFB80CBA-589E-4349-8C58-3816FCC9CE45}" srcOrd="2" destOrd="0" parTransId="{925ECC22-742D-4D46-A038-2CFAF3E6408A}" sibTransId="{F5903BB4-6413-4D42-ADA4-27D3B828F7A5}"/>
    <dgm:cxn modelId="{A408D13B-3053-0440-B9DC-8541E7AF41F2}" srcId="{172402C3-7A8C-464C-B158-1BFEAC095B70}" destId="{4673E7DB-688E-7043-91F4-DC4EE9F7B37D}" srcOrd="3" destOrd="0" parTransId="{4315DCF4-930A-F342-AF66-27B9CE65CCA8}" sibTransId="{560E4666-ADAB-A943-9555-8326BC2D34C6}"/>
    <dgm:cxn modelId="{9FE77353-D1EE-194A-8E14-BAA77424768E}" type="presOf" srcId="{C15AFF31-47FF-164F-A8D5-910AC2AD1EB5}" destId="{AAF55175-59F1-CA4E-91B9-0865210E2452}" srcOrd="0" destOrd="0" presId="urn:microsoft.com/office/officeart/2008/layout/LinedList"/>
    <dgm:cxn modelId="{061BFB94-F3EC-8644-BD8A-B6269F174BD1}" type="presOf" srcId="{0A4A326A-5768-074E-8093-37D5CC74A80F}" destId="{D4326C8C-C3D9-734C-9E3E-F3FBCAA68ADB}" srcOrd="0" destOrd="0" presId="urn:microsoft.com/office/officeart/2008/layout/LinedList"/>
    <dgm:cxn modelId="{B2DE00A4-70FA-B641-99DA-753D65CB6D58}" type="presOf" srcId="{14A7E72D-5029-1F4C-A147-D54823753BD7}" destId="{4C98EB19-87C1-9C46-9D17-0800250021C2}" srcOrd="0" destOrd="0" presId="urn:microsoft.com/office/officeart/2008/layout/LinedList"/>
    <dgm:cxn modelId="{0C7373AA-6F36-FB4A-929B-01BE7DEC2665}" type="presOf" srcId="{172402C3-7A8C-464C-B158-1BFEAC095B70}" destId="{A3C1287C-C928-4F4E-AECD-9DC62B1188A7}" srcOrd="0" destOrd="0" presId="urn:microsoft.com/office/officeart/2008/layout/LinedList"/>
    <dgm:cxn modelId="{199F70CF-6C04-6A44-A70E-CDECBA15547B}" srcId="{172402C3-7A8C-464C-B158-1BFEAC095B70}" destId="{C15AFF31-47FF-164F-A8D5-910AC2AD1EB5}" srcOrd="1" destOrd="0" parTransId="{0134FD61-97BD-F04D-B34F-531A36B7DD46}" sibTransId="{51EE4136-4761-F547-846F-19A8E947F9FF}"/>
    <dgm:cxn modelId="{3CA1CCEF-CC88-714F-8E99-8C83F2DEB695}" type="presOf" srcId="{BFB80CBA-589E-4349-8C58-3816FCC9CE45}" destId="{9193349A-7443-C440-A6EB-F1484B82A9FA}" srcOrd="0" destOrd="0" presId="urn:microsoft.com/office/officeart/2008/layout/LinedList"/>
    <dgm:cxn modelId="{6101D7FE-A5FA-0744-959B-6401902066C8}" type="presOf" srcId="{4673E7DB-688E-7043-91F4-DC4EE9F7B37D}" destId="{390134DB-A476-3F4F-BF5F-151492FA883D}" srcOrd="0" destOrd="0" presId="urn:microsoft.com/office/officeart/2008/layout/LinedList"/>
    <dgm:cxn modelId="{E4FAA188-7523-C847-9C14-94A4D42E6CCE}" type="presParOf" srcId="{A3C1287C-C928-4F4E-AECD-9DC62B1188A7}" destId="{1238ACAE-679E-C246-BE82-735EDB7B9DE4}" srcOrd="0" destOrd="0" presId="urn:microsoft.com/office/officeart/2008/layout/LinedList"/>
    <dgm:cxn modelId="{E3FEBC9E-5D15-2440-95DC-A4BE3E802388}" type="presParOf" srcId="{A3C1287C-C928-4F4E-AECD-9DC62B1188A7}" destId="{0755DC40-B1F0-774C-8DEF-D2EACD15A7C5}" srcOrd="1" destOrd="0" presId="urn:microsoft.com/office/officeart/2008/layout/LinedList"/>
    <dgm:cxn modelId="{2578DF3C-9551-4F4F-9C1B-3C076FFE6D7F}" type="presParOf" srcId="{0755DC40-B1F0-774C-8DEF-D2EACD15A7C5}" destId="{4C98EB19-87C1-9C46-9D17-0800250021C2}" srcOrd="0" destOrd="0" presId="urn:microsoft.com/office/officeart/2008/layout/LinedList"/>
    <dgm:cxn modelId="{32D412DB-05DB-5547-9AE1-300535638B41}" type="presParOf" srcId="{0755DC40-B1F0-774C-8DEF-D2EACD15A7C5}" destId="{E546EA28-D5DE-E846-9261-F5C9621E4ECC}" srcOrd="1" destOrd="0" presId="urn:microsoft.com/office/officeart/2008/layout/LinedList"/>
    <dgm:cxn modelId="{1ADF7C1D-DB1C-CA49-B01B-3780197876D8}" type="presParOf" srcId="{A3C1287C-C928-4F4E-AECD-9DC62B1188A7}" destId="{5BE23771-B1E0-2440-B92F-FCFA4BB64B8C}" srcOrd="2" destOrd="0" presId="urn:microsoft.com/office/officeart/2008/layout/LinedList"/>
    <dgm:cxn modelId="{804B0A85-4CD4-E046-84C9-E1BFD6610488}" type="presParOf" srcId="{A3C1287C-C928-4F4E-AECD-9DC62B1188A7}" destId="{A0D98231-ED1A-A441-91EB-41926C86E0A7}" srcOrd="3" destOrd="0" presId="urn:microsoft.com/office/officeart/2008/layout/LinedList"/>
    <dgm:cxn modelId="{0E7BDE8C-E3CC-9147-9584-A26B1DFF8536}" type="presParOf" srcId="{A0D98231-ED1A-A441-91EB-41926C86E0A7}" destId="{AAF55175-59F1-CA4E-91B9-0865210E2452}" srcOrd="0" destOrd="0" presId="urn:microsoft.com/office/officeart/2008/layout/LinedList"/>
    <dgm:cxn modelId="{3CE8A8B8-FA3F-6B4C-912D-51B82D90A624}" type="presParOf" srcId="{A0D98231-ED1A-A441-91EB-41926C86E0A7}" destId="{608C7CE4-15E8-C94E-A531-BCB3939312FD}" srcOrd="1" destOrd="0" presId="urn:microsoft.com/office/officeart/2008/layout/LinedList"/>
    <dgm:cxn modelId="{453FAB20-3FC8-AB49-80DF-39C10DF2956E}" type="presParOf" srcId="{A3C1287C-C928-4F4E-AECD-9DC62B1188A7}" destId="{816228F4-07AF-F74A-B834-B18CC8292C3D}" srcOrd="4" destOrd="0" presId="urn:microsoft.com/office/officeart/2008/layout/LinedList"/>
    <dgm:cxn modelId="{5C314123-2CD8-3C4F-AE1C-6FD94808A217}" type="presParOf" srcId="{A3C1287C-C928-4F4E-AECD-9DC62B1188A7}" destId="{B218C2E5-2F58-2847-BC7D-CE178554A4AC}" srcOrd="5" destOrd="0" presId="urn:microsoft.com/office/officeart/2008/layout/LinedList"/>
    <dgm:cxn modelId="{0AD1E38A-1184-9343-8DC8-8345526AD672}" type="presParOf" srcId="{B218C2E5-2F58-2847-BC7D-CE178554A4AC}" destId="{9193349A-7443-C440-A6EB-F1484B82A9FA}" srcOrd="0" destOrd="0" presId="urn:microsoft.com/office/officeart/2008/layout/LinedList"/>
    <dgm:cxn modelId="{4BC87437-509A-4C45-9158-A9278E5C82C0}" type="presParOf" srcId="{B218C2E5-2F58-2847-BC7D-CE178554A4AC}" destId="{D0916583-9353-A547-B9BC-4727A10E095C}" srcOrd="1" destOrd="0" presId="urn:microsoft.com/office/officeart/2008/layout/LinedList"/>
    <dgm:cxn modelId="{DC1F8088-86EE-3D4D-9907-FAC3BB3CDCBA}" type="presParOf" srcId="{A3C1287C-C928-4F4E-AECD-9DC62B1188A7}" destId="{60FB4100-EC6C-2442-8356-EF1E35BE07EA}" srcOrd="6" destOrd="0" presId="urn:microsoft.com/office/officeart/2008/layout/LinedList"/>
    <dgm:cxn modelId="{2FD5456D-9587-5F45-A180-4647CF73A30B}" type="presParOf" srcId="{A3C1287C-C928-4F4E-AECD-9DC62B1188A7}" destId="{2D3ED6AC-3BC3-4244-BAFB-D0E111D810F1}" srcOrd="7" destOrd="0" presId="urn:microsoft.com/office/officeart/2008/layout/LinedList"/>
    <dgm:cxn modelId="{1D4B49F0-1E31-044A-B446-6BC38C026B11}" type="presParOf" srcId="{2D3ED6AC-3BC3-4244-BAFB-D0E111D810F1}" destId="{390134DB-A476-3F4F-BF5F-151492FA883D}" srcOrd="0" destOrd="0" presId="urn:microsoft.com/office/officeart/2008/layout/LinedList"/>
    <dgm:cxn modelId="{DD08AA65-8DBB-2B44-9E4A-18242A0D35FB}" type="presParOf" srcId="{2D3ED6AC-3BC3-4244-BAFB-D0E111D810F1}" destId="{481ADB4E-85CB-7740-8B1C-826BF1485345}" srcOrd="1" destOrd="0" presId="urn:microsoft.com/office/officeart/2008/layout/LinedList"/>
    <dgm:cxn modelId="{CF6C1F50-C164-9742-8183-6F3B685256A9}" type="presParOf" srcId="{A3C1287C-C928-4F4E-AECD-9DC62B1188A7}" destId="{D5720D5F-823B-974F-9BDF-9076CFB7AD83}" srcOrd="8" destOrd="0" presId="urn:microsoft.com/office/officeart/2008/layout/LinedList"/>
    <dgm:cxn modelId="{732E23C5-D766-814A-9F77-E3822F6C2AB3}" type="presParOf" srcId="{A3C1287C-C928-4F4E-AECD-9DC62B1188A7}" destId="{9D28DD42-27B7-FD47-8C1B-1497F756C060}" srcOrd="9" destOrd="0" presId="urn:microsoft.com/office/officeart/2008/layout/LinedList"/>
    <dgm:cxn modelId="{84BFE473-61CD-AA4C-B24E-D89CEDD520B6}" type="presParOf" srcId="{9D28DD42-27B7-FD47-8C1B-1497F756C060}" destId="{D4326C8C-C3D9-734C-9E3E-F3FBCAA68ADB}" srcOrd="0" destOrd="0" presId="urn:microsoft.com/office/officeart/2008/layout/LinedList"/>
    <dgm:cxn modelId="{EE769EE3-94FC-5C41-AB70-40A1A982E913}" type="presParOf" srcId="{9D28DD42-27B7-FD47-8C1B-1497F756C060}" destId="{F8FBD0B0-1338-3D47-9E16-F96F1DDDD69C}"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4441EBD-C3FE-6448-B590-DA975B67BAF8}" type="doc">
      <dgm:prSet loTypeId="urn:microsoft.com/office/officeart/2005/8/layout/target3" loCatId="relationship" qsTypeId="urn:microsoft.com/office/officeart/2005/8/quickstyle/simple3" qsCatId="simple" csTypeId="urn:microsoft.com/office/officeart/2005/8/colors/accent1_2" csCatId="accent1"/>
      <dgm:spPr/>
      <dgm:t>
        <a:bodyPr/>
        <a:lstStyle/>
        <a:p>
          <a:endParaRPr lang="en-GB"/>
        </a:p>
      </dgm:t>
    </dgm:pt>
    <dgm:pt modelId="{9171D252-96E8-9F46-BDA1-C481C80FDBD5}">
      <dgm:prSet/>
      <dgm:spPr/>
      <dgm:t>
        <a:bodyPr/>
        <a:lstStyle/>
        <a:p>
          <a:r>
            <a:rPr lang="en-GB" b="0" i="0" baseline="0" dirty="0">
              <a:solidFill>
                <a:srgbClr val="003976"/>
              </a:solidFill>
              <a:latin typeface="Arial" panose="020B0604020202020204" pitchFamily="34" charset="0"/>
              <a:cs typeface="Arial" panose="020B0604020202020204" pitchFamily="34" charset="0"/>
            </a:rPr>
            <a:t>For more info on our services, have a look at our </a:t>
          </a:r>
          <a:r>
            <a:rPr lang="en-GB" b="0" i="0" baseline="0" dirty="0">
              <a:solidFill>
                <a:srgbClr val="003976"/>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flyer</a:t>
          </a:r>
          <a:endParaRPr lang="en-GB" dirty="0">
            <a:solidFill>
              <a:srgbClr val="003976"/>
            </a:solidFill>
            <a:latin typeface="Arial" panose="020B0604020202020204" pitchFamily="34" charset="0"/>
            <a:cs typeface="Arial" panose="020B0604020202020204" pitchFamily="34" charset="0"/>
          </a:endParaRPr>
        </a:p>
      </dgm:t>
    </dgm:pt>
    <dgm:pt modelId="{B85DCFF4-05AF-5948-BDA4-C3071823382D}" type="parTrans" cxnId="{80C47D73-9DA1-5847-B3A0-D86D5A35768F}">
      <dgm:prSet/>
      <dgm:spPr/>
      <dgm:t>
        <a:bodyPr/>
        <a:lstStyle/>
        <a:p>
          <a:endParaRPr lang="en-GB">
            <a:solidFill>
              <a:srgbClr val="003976"/>
            </a:solidFill>
            <a:latin typeface="Arial" panose="020B0604020202020204" pitchFamily="34" charset="0"/>
            <a:cs typeface="Arial" panose="020B0604020202020204" pitchFamily="34" charset="0"/>
          </a:endParaRPr>
        </a:p>
      </dgm:t>
    </dgm:pt>
    <dgm:pt modelId="{0A38CE41-4FBF-6B4F-B23C-C8E901C75495}" type="sibTrans" cxnId="{80C47D73-9DA1-5847-B3A0-D86D5A35768F}">
      <dgm:prSet/>
      <dgm:spPr/>
      <dgm:t>
        <a:bodyPr/>
        <a:lstStyle/>
        <a:p>
          <a:endParaRPr lang="en-GB">
            <a:solidFill>
              <a:srgbClr val="003976"/>
            </a:solidFill>
            <a:latin typeface="Arial" panose="020B0604020202020204" pitchFamily="34" charset="0"/>
            <a:cs typeface="Arial" panose="020B0604020202020204" pitchFamily="34" charset="0"/>
          </a:endParaRPr>
        </a:p>
      </dgm:t>
    </dgm:pt>
    <dgm:pt modelId="{1D75A61B-F212-D946-A1A6-862A455400F8}">
      <dgm:prSet/>
      <dgm:spPr/>
      <dgm:t>
        <a:bodyPr/>
        <a:lstStyle/>
        <a:p>
          <a:r>
            <a:rPr lang="en-GB" b="0" i="0" baseline="0" dirty="0">
              <a:solidFill>
                <a:srgbClr val="003976"/>
              </a:solidFill>
              <a:latin typeface="Arial" panose="020B0604020202020204" pitchFamily="34" charset="0"/>
              <a:cs typeface="Arial" panose="020B0604020202020204" pitchFamily="34" charset="0"/>
            </a:rPr>
            <a:t>Our </a:t>
          </a:r>
          <a:r>
            <a:rPr lang="en-GB" b="0" i="0" baseline="0" dirty="0">
              <a:solidFill>
                <a:srgbClr val="003976"/>
              </a:solidFill>
              <a:latin typeface="Arial" panose="020B0604020202020204" pitchFamily="34" charset="0"/>
              <a:cs typeface="Arial" panose="020B0604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rPr>
            <a:t>recent queries </a:t>
          </a:r>
          <a:r>
            <a:rPr lang="en-GB" b="0" i="0" baseline="0" dirty="0">
              <a:solidFill>
                <a:srgbClr val="003976"/>
              </a:solidFill>
              <a:latin typeface="Arial" panose="020B0604020202020204" pitchFamily="34" charset="0"/>
              <a:cs typeface="Arial" panose="020B0604020202020204" pitchFamily="34" charset="0"/>
            </a:rPr>
            <a:t>are published on </a:t>
          </a:r>
          <a:r>
            <a:rPr lang="en-GB" b="0" i="0" baseline="0" dirty="0" err="1">
              <a:solidFill>
                <a:srgbClr val="003976"/>
              </a:solidFill>
              <a:latin typeface="Arial" panose="020B0604020202020204" pitchFamily="34" charset="0"/>
              <a:cs typeface="Arial" panose="020B0604020202020204" pitchFamily="34" charset="0"/>
            </a:rPr>
            <a:t>gov.uk</a:t>
          </a:r>
          <a:endParaRPr lang="en-GB" dirty="0">
            <a:solidFill>
              <a:srgbClr val="003976"/>
            </a:solidFill>
            <a:latin typeface="Arial" panose="020B0604020202020204" pitchFamily="34" charset="0"/>
            <a:cs typeface="Arial" panose="020B0604020202020204" pitchFamily="34" charset="0"/>
          </a:endParaRPr>
        </a:p>
      </dgm:t>
    </dgm:pt>
    <dgm:pt modelId="{2784E378-A892-7541-978B-93708DD81BB5}" type="parTrans" cxnId="{6A491F3B-7BC1-D645-ACBB-6A1DA3DFE58E}">
      <dgm:prSet/>
      <dgm:spPr/>
      <dgm:t>
        <a:bodyPr/>
        <a:lstStyle/>
        <a:p>
          <a:endParaRPr lang="en-GB">
            <a:solidFill>
              <a:srgbClr val="003976"/>
            </a:solidFill>
            <a:latin typeface="Arial" panose="020B0604020202020204" pitchFamily="34" charset="0"/>
            <a:cs typeface="Arial" panose="020B0604020202020204" pitchFamily="34" charset="0"/>
          </a:endParaRPr>
        </a:p>
      </dgm:t>
    </dgm:pt>
    <dgm:pt modelId="{DAFD33E9-C831-9146-A6E7-F3763B51F074}" type="sibTrans" cxnId="{6A491F3B-7BC1-D645-ACBB-6A1DA3DFE58E}">
      <dgm:prSet/>
      <dgm:spPr/>
      <dgm:t>
        <a:bodyPr/>
        <a:lstStyle/>
        <a:p>
          <a:endParaRPr lang="en-GB">
            <a:solidFill>
              <a:srgbClr val="003976"/>
            </a:solidFill>
            <a:latin typeface="Arial" panose="020B0604020202020204" pitchFamily="34" charset="0"/>
            <a:cs typeface="Arial" panose="020B0604020202020204" pitchFamily="34" charset="0"/>
          </a:endParaRPr>
        </a:p>
      </dgm:t>
    </dgm:pt>
    <dgm:pt modelId="{E3D0EC24-C703-9A43-BEAD-98244F8C9616}">
      <dgm:prSet/>
      <dgm:spPr/>
      <dgm:t>
        <a:bodyPr/>
        <a:lstStyle/>
        <a:p>
          <a:r>
            <a:rPr lang="en-GB" b="0" i="0" baseline="0" dirty="0">
              <a:solidFill>
                <a:srgbClr val="003976"/>
              </a:solidFill>
              <a:latin typeface="Arial" panose="020B0604020202020204" pitchFamily="34" charset="0"/>
              <a:cs typeface="Arial" panose="020B0604020202020204" pitchFamily="34" charset="0"/>
            </a:rPr>
            <a:t>And read our </a:t>
          </a:r>
          <a:r>
            <a:rPr lang="en-GB" b="1" i="0" baseline="0" dirty="0">
              <a:solidFill>
                <a:srgbClr val="003976"/>
              </a:solidFill>
              <a:latin typeface="Arial" panose="020B0604020202020204" pitchFamily="34" charset="0"/>
              <a:cs typeface="Arial" panose="020B0604020202020204" pitchFamily="34" charset="0"/>
              <a:hlinkClick xmlns:r="http://schemas.openxmlformats.org/officeDocument/2006/relationships" r:id="rId3"/>
            </a:rPr>
            <a:t>quarterly evidence digest </a:t>
          </a:r>
          <a:r>
            <a:rPr lang="en-GB" dirty="0">
              <a:solidFill>
                <a:srgbClr val="003976"/>
              </a:solidFill>
              <a:latin typeface="Arial" panose="020B0604020202020204" pitchFamily="34" charset="0"/>
              <a:cs typeface="Arial" panose="020B0604020202020204" pitchFamily="34" charset="0"/>
            </a:rPr>
            <a:t>a roundup of the latest evidence, policy news and updates from DFID-funded programmes</a:t>
          </a:r>
        </a:p>
      </dgm:t>
    </dgm:pt>
    <dgm:pt modelId="{545E9F2B-C2B8-754B-B5E1-439401C243FB}" type="parTrans" cxnId="{51967082-7BC1-5943-B2AC-EB4D246C9EC0}">
      <dgm:prSet/>
      <dgm:spPr/>
      <dgm:t>
        <a:bodyPr/>
        <a:lstStyle/>
        <a:p>
          <a:endParaRPr lang="en-GB">
            <a:solidFill>
              <a:srgbClr val="003976"/>
            </a:solidFill>
            <a:latin typeface="Arial" panose="020B0604020202020204" pitchFamily="34" charset="0"/>
            <a:cs typeface="Arial" panose="020B0604020202020204" pitchFamily="34" charset="0"/>
          </a:endParaRPr>
        </a:p>
      </dgm:t>
    </dgm:pt>
    <dgm:pt modelId="{7044B27B-82DB-6D46-983C-07113701A7D2}" type="sibTrans" cxnId="{51967082-7BC1-5943-B2AC-EB4D246C9EC0}">
      <dgm:prSet/>
      <dgm:spPr/>
      <dgm:t>
        <a:bodyPr/>
        <a:lstStyle/>
        <a:p>
          <a:endParaRPr lang="en-GB">
            <a:solidFill>
              <a:srgbClr val="003976"/>
            </a:solidFill>
            <a:latin typeface="Arial" panose="020B0604020202020204" pitchFamily="34" charset="0"/>
            <a:cs typeface="Arial" panose="020B0604020202020204" pitchFamily="34" charset="0"/>
          </a:endParaRPr>
        </a:p>
      </dgm:t>
    </dgm:pt>
    <dgm:pt modelId="{030B2544-BC8A-954D-90AA-C6282BCC3427}">
      <dgm:prSet/>
      <dgm:spPr/>
      <dgm:t>
        <a:bodyPr/>
        <a:lstStyle/>
        <a:p>
          <a:r>
            <a:rPr lang="en-GB" b="1" i="0" baseline="0" dirty="0">
              <a:solidFill>
                <a:srgbClr val="003976"/>
              </a:solidFill>
              <a:latin typeface="Arial" panose="020B0604020202020204" pitchFamily="34" charset="0"/>
              <a:cs typeface="Arial" panose="020B0604020202020204" pitchFamily="34" charset="0"/>
            </a:rPr>
            <a:t>Contact the Helpdesk </a:t>
          </a:r>
          <a:r>
            <a:rPr lang="en-GB" b="0" i="0" baseline="0" dirty="0">
              <a:solidFill>
                <a:srgbClr val="003976"/>
              </a:solidFill>
              <a:latin typeface="Arial" panose="020B0604020202020204" pitchFamily="34" charset="0"/>
              <a:cs typeface="Arial" panose="020B0604020202020204" pitchFamily="34" charset="0"/>
            </a:rPr>
            <a:t>using this email address: </a:t>
          </a:r>
          <a:r>
            <a:rPr lang="en-GB" b="0" i="0" baseline="0" dirty="0">
              <a:solidFill>
                <a:srgbClr val="003976"/>
              </a:solidFill>
              <a:latin typeface="Arial" panose="020B0604020202020204" pitchFamily="34" charset="0"/>
              <a:cs typeface="Arial" panose="020B0604020202020204" pitchFamily="34" charset="0"/>
              <a:hlinkClick xmlns:r="http://schemas.openxmlformats.org/officeDocument/2006/relationships" r:id="rId4">
                <a:extLst>
                  <a:ext uri="{A12FA001-AC4F-418D-AE19-62706E023703}">
                    <ahyp:hlinkClr xmlns:ahyp="http://schemas.microsoft.com/office/drawing/2018/hyperlinkcolor" val="tx"/>
                  </a:ext>
                </a:extLst>
              </a:hlinkClick>
            </a:rPr>
            <a:t>enquiries@disabilityinclusion.org.uk</a:t>
          </a:r>
          <a:r>
            <a:rPr lang="en-GB" b="0" i="0" baseline="0" dirty="0">
              <a:solidFill>
                <a:srgbClr val="003976"/>
              </a:solidFill>
              <a:latin typeface="Arial" panose="020B0604020202020204" pitchFamily="34" charset="0"/>
              <a:cs typeface="Arial" panose="020B0604020202020204" pitchFamily="34" charset="0"/>
            </a:rPr>
            <a:t> </a:t>
          </a:r>
          <a:endParaRPr lang="en-GB" dirty="0">
            <a:solidFill>
              <a:srgbClr val="003976"/>
            </a:solidFill>
            <a:latin typeface="Arial" panose="020B0604020202020204" pitchFamily="34" charset="0"/>
            <a:cs typeface="Arial" panose="020B0604020202020204" pitchFamily="34" charset="0"/>
          </a:endParaRPr>
        </a:p>
      </dgm:t>
    </dgm:pt>
    <dgm:pt modelId="{993D2902-5563-3240-AB1D-7A8060B02BF9}" type="parTrans" cxnId="{E1A379DE-E153-674B-AAAB-BF05AB9BA76E}">
      <dgm:prSet/>
      <dgm:spPr/>
      <dgm:t>
        <a:bodyPr/>
        <a:lstStyle/>
        <a:p>
          <a:endParaRPr lang="en-GB">
            <a:solidFill>
              <a:srgbClr val="003976"/>
            </a:solidFill>
            <a:latin typeface="Arial" panose="020B0604020202020204" pitchFamily="34" charset="0"/>
            <a:cs typeface="Arial" panose="020B0604020202020204" pitchFamily="34" charset="0"/>
          </a:endParaRPr>
        </a:p>
      </dgm:t>
    </dgm:pt>
    <dgm:pt modelId="{27ED93AC-760B-FC46-8DDC-80DF75D32932}" type="sibTrans" cxnId="{E1A379DE-E153-674B-AAAB-BF05AB9BA76E}">
      <dgm:prSet/>
      <dgm:spPr/>
      <dgm:t>
        <a:bodyPr/>
        <a:lstStyle/>
        <a:p>
          <a:endParaRPr lang="en-GB">
            <a:solidFill>
              <a:srgbClr val="003976"/>
            </a:solidFill>
            <a:latin typeface="Arial" panose="020B0604020202020204" pitchFamily="34" charset="0"/>
            <a:cs typeface="Arial" panose="020B0604020202020204" pitchFamily="34" charset="0"/>
          </a:endParaRPr>
        </a:p>
      </dgm:t>
    </dgm:pt>
    <dgm:pt modelId="{7FBC6682-23D8-0449-B094-D0DEF9243A31}" type="pres">
      <dgm:prSet presAssocID="{44441EBD-C3FE-6448-B590-DA975B67BAF8}" presName="Name0" presStyleCnt="0">
        <dgm:presLayoutVars>
          <dgm:chMax val="7"/>
          <dgm:dir/>
          <dgm:animLvl val="lvl"/>
          <dgm:resizeHandles val="exact"/>
        </dgm:presLayoutVars>
      </dgm:prSet>
      <dgm:spPr/>
    </dgm:pt>
    <dgm:pt modelId="{D4265B1A-9D61-5043-8840-37A9B3785B0F}" type="pres">
      <dgm:prSet presAssocID="{9171D252-96E8-9F46-BDA1-C481C80FDBD5}" presName="circle1" presStyleLbl="node1" presStyleIdx="0" presStyleCnt="4"/>
      <dgm:spPr>
        <a:solidFill>
          <a:schemeClr val="accent3">
            <a:lumMod val="60000"/>
            <a:lumOff val="40000"/>
          </a:schemeClr>
        </a:solidFill>
      </dgm:spPr>
    </dgm:pt>
    <dgm:pt modelId="{489B7744-8075-D94E-BCD7-C825B84934BE}" type="pres">
      <dgm:prSet presAssocID="{9171D252-96E8-9F46-BDA1-C481C80FDBD5}" presName="space" presStyleCnt="0"/>
      <dgm:spPr/>
    </dgm:pt>
    <dgm:pt modelId="{F91389CB-AE1E-FE4C-BFFA-E0BB0EC52CF3}" type="pres">
      <dgm:prSet presAssocID="{9171D252-96E8-9F46-BDA1-C481C80FDBD5}" presName="rect1" presStyleLbl="alignAcc1" presStyleIdx="0" presStyleCnt="4"/>
      <dgm:spPr/>
    </dgm:pt>
    <dgm:pt modelId="{5F604C57-2115-6E4E-99A9-4E430DE5837E}" type="pres">
      <dgm:prSet presAssocID="{1D75A61B-F212-D946-A1A6-862A455400F8}" presName="vertSpace2" presStyleLbl="node1" presStyleIdx="0" presStyleCnt="4"/>
      <dgm:spPr/>
    </dgm:pt>
    <dgm:pt modelId="{A8FF15F3-241F-3B4E-893F-ADEA412F0461}" type="pres">
      <dgm:prSet presAssocID="{1D75A61B-F212-D946-A1A6-862A455400F8}" presName="circle2" presStyleLbl="node1" presStyleIdx="1" presStyleCnt="4"/>
      <dgm:spPr>
        <a:solidFill>
          <a:schemeClr val="bg1">
            <a:lumMod val="75000"/>
          </a:schemeClr>
        </a:solidFill>
      </dgm:spPr>
    </dgm:pt>
    <dgm:pt modelId="{C186A58C-0A1A-0345-B3B1-DFD4ABD90571}" type="pres">
      <dgm:prSet presAssocID="{1D75A61B-F212-D946-A1A6-862A455400F8}" presName="rect2" presStyleLbl="alignAcc1" presStyleIdx="1" presStyleCnt="4"/>
      <dgm:spPr/>
    </dgm:pt>
    <dgm:pt modelId="{ECCFA098-B8E0-1747-AEE6-5860754C16C8}" type="pres">
      <dgm:prSet presAssocID="{E3D0EC24-C703-9A43-BEAD-98244F8C9616}" presName="vertSpace3" presStyleLbl="node1" presStyleIdx="1" presStyleCnt="4"/>
      <dgm:spPr/>
    </dgm:pt>
    <dgm:pt modelId="{1898CF25-6C2F-654E-A2E5-EF566132B45B}" type="pres">
      <dgm:prSet presAssocID="{E3D0EC24-C703-9A43-BEAD-98244F8C9616}" presName="circle3" presStyleLbl="node1" presStyleIdx="2" presStyleCnt="4"/>
      <dgm:spPr>
        <a:solidFill>
          <a:schemeClr val="accent3">
            <a:lumMod val="60000"/>
            <a:lumOff val="40000"/>
          </a:schemeClr>
        </a:solidFill>
      </dgm:spPr>
    </dgm:pt>
    <dgm:pt modelId="{B9D464D9-18DD-7F45-ADC5-95F9448F4731}" type="pres">
      <dgm:prSet presAssocID="{E3D0EC24-C703-9A43-BEAD-98244F8C9616}" presName="rect3" presStyleLbl="alignAcc1" presStyleIdx="2" presStyleCnt="4"/>
      <dgm:spPr/>
    </dgm:pt>
    <dgm:pt modelId="{2A398951-293B-2648-8E36-018420012F45}" type="pres">
      <dgm:prSet presAssocID="{030B2544-BC8A-954D-90AA-C6282BCC3427}" presName="vertSpace4" presStyleLbl="node1" presStyleIdx="2" presStyleCnt="4"/>
      <dgm:spPr/>
    </dgm:pt>
    <dgm:pt modelId="{146FF929-44E4-A544-ACB0-44051E2CE906}" type="pres">
      <dgm:prSet presAssocID="{030B2544-BC8A-954D-90AA-C6282BCC3427}" presName="circle4" presStyleLbl="node1" presStyleIdx="3" presStyleCnt="4"/>
      <dgm:spPr>
        <a:solidFill>
          <a:schemeClr val="bg1">
            <a:lumMod val="75000"/>
          </a:schemeClr>
        </a:solidFill>
      </dgm:spPr>
    </dgm:pt>
    <dgm:pt modelId="{3B2125C5-7A57-7142-8F6D-CC14092FE2E4}" type="pres">
      <dgm:prSet presAssocID="{030B2544-BC8A-954D-90AA-C6282BCC3427}" presName="rect4" presStyleLbl="alignAcc1" presStyleIdx="3" presStyleCnt="4"/>
      <dgm:spPr/>
    </dgm:pt>
    <dgm:pt modelId="{4365AB7C-CB33-464B-87EB-832F161CD16B}" type="pres">
      <dgm:prSet presAssocID="{9171D252-96E8-9F46-BDA1-C481C80FDBD5}" presName="rect1ParTxNoCh" presStyleLbl="alignAcc1" presStyleIdx="3" presStyleCnt="4">
        <dgm:presLayoutVars>
          <dgm:chMax val="1"/>
          <dgm:bulletEnabled val="1"/>
        </dgm:presLayoutVars>
      </dgm:prSet>
      <dgm:spPr/>
    </dgm:pt>
    <dgm:pt modelId="{EF282DC1-C6F6-5A4F-B627-52E192EF69D3}" type="pres">
      <dgm:prSet presAssocID="{1D75A61B-F212-D946-A1A6-862A455400F8}" presName="rect2ParTxNoCh" presStyleLbl="alignAcc1" presStyleIdx="3" presStyleCnt="4">
        <dgm:presLayoutVars>
          <dgm:chMax val="1"/>
          <dgm:bulletEnabled val="1"/>
        </dgm:presLayoutVars>
      </dgm:prSet>
      <dgm:spPr/>
    </dgm:pt>
    <dgm:pt modelId="{1C423F5D-4DE7-1145-B49B-AA15C07849DE}" type="pres">
      <dgm:prSet presAssocID="{E3D0EC24-C703-9A43-BEAD-98244F8C9616}" presName="rect3ParTxNoCh" presStyleLbl="alignAcc1" presStyleIdx="3" presStyleCnt="4">
        <dgm:presLayoutVars>
          <dgm:chMax val="1"/>
          <dgm:bulletEnabled val="1"/>
        </dgm:presLayoutVars>
      </dgm:prSet>
      <dgm:spPr/>
    </dgm:pt>
    <dgm:pt modelId="{935B720C-7C55-8A47-8EC2-D57FEE38714D}" type="pres">
      <dgm:prSet presAssocID="{030B2544-BC8A-954D-90AA-C6282BCC3427}" presName="rect4ParTxNoCh" presStyleLbl="alignAcc1" presStyleIdx="3" presStyleCnt="4">
        <dgm:presLayoutVars>
          <dgm:chMax val="1"/>
          <dgm:bulletEnabled val="1"/>
        </dgm:presLayoutVars>
      </dgm:prSet>
      <dgm:spPr/>
    </dgm:pt>
  </dgm:ptLst>
  <dgm:cxnLst>
    <dgm:cxn modelId="{6B33FF20-C891-034A-AEEB-F68343DD8A7E}" type="presOf" srcId="{44441EBD-C3FE-6448-B590-DA975B67BAF8}" destId="{7FBC6682-23D8-0449-B094-D0DEF9243A31}" srcOrd="0" destOrd="0" presId="urn:microsoft.com/office/officeart/2005/8/layout/target3"/>
    <dgm:cxn modelId="{6A491F3B-7BC1-D645-ACBB-6A1DA3DFE58E}" srcId="{44441EBD-C3FE-6448-B590-DA975B67BAF8}" destId="{1D75A61B-F212-D946-A1A6-862A455400F8}" srcOrd="1" destOrd="0" parTransId="{2784E378-A892-7541-978B-93708DD81BB5}" sibTransId="{DAFD33E9-C831-9146-A6E7-F3763B51F074}"/>
    <dgm:cxn modelId="{E881BC43-E5C6-274B-85CF-00D4BD476813}" type="presOf" srcId="{030B2544-BC8A-954D-90AA-C6282BCC3427}" destId="{935B720C-7C55-8A47-8EC2-D57FEE38714D}" srcOrd="1" destOrd="0" presId="urn:microsoft.com/office/officeart/2005/8/layout/target3"/>
    <dgm:cxn modelId="{469B7173-4CAB-524D-A7C6-A5A875C60026}" type="presOf" srcId="{1D75A61B-F212-D946-A1A6-862A455400F8}" destId="{EF282DC1-C6F6-5A4F-B627-52E192EF69D3}" srcOrd="1" destOrd="0" presId="urn:microsoft.com/office/officeart/2005/8/layout/target3"/>
    <dgm:cxn modelId="{80C47D73-9DA1-5847-B3A0-D86D5A35768F}" srcId="{44441EBD-C3FE-6448-B590-DA975B67BAF8}" destId="{9171D252-96E8-9F46-BDA1-C481C80FDBD5}" srcOrd="0" destOrd="0" parTransId="{B85DCFF4-05AF-5948-BDA4-C3071823382D}" sibTransId="{0A38CE41-4FBF-6B4F-B23C-C8E901C75495}"/>
    <dgm:cxn modelId="{51967082-7BC1-5943-B2AC-EB4D246C9EC0}" srcId="{44441EBD-C3FE-6448-B590-DA975B67BAF8}" destId="{E3D0EC24-C703-9A43-BEAD-98244F8C9616}" srcOrd="2" destOrd="0" parTransId="{545E9F2B-C2B8-754B-B5E1-439401C243FB}" sibTransId="{7044B27B-82DB-6D46-983C-07113701A7D2}"/>
    <dgm:cxn modelId="{04897986-6132-564C-B113-02F130412DC3}" type="presOf" srcId="{E3D0EC24-C703-9A43-BEAD-98244F8C9616}" destId="{B9D464D9-18DD-7F45-ADC5-95F9448F4731}" srcOrd="0" destOrd="0" presId="urn:microsoft.com/office/officeart/2005/8/layout/target3"/>
    <dgm:cxn modelId="{E63EBA99-76DF-AC49-8984-840F6D01172E}" type="presOf" srcId="{030B2544-BC8A-954D-90AA-C6282BCC3427}" destId="{3B2125C5-7A57-7142-8F6D-CC14092FE2E4}" srcOrd="0" destOrd="0" presId="urn:microsoft.com/office/officeart/2005/8/layout/target3"/>
    <dgm:cxn modelId="{39548AB1-2ED2-7B47-8B4F-92BB76A3AED4}" type="presOf" srcId="{E3D0EC24-C703-9A43-BEAD-98244F8C9616}" destId="{1C423F5D-4DE7-1145-B49B-AA15C07849DE}" srcOrd="1" destOrd="0" presId="urn:microsoft.com/office/officeart/2005/8/layout/target3"/>
    <dgm:cxn modelId="{FB71EEB8-3A7E-A544-9546-D1D8F82DC7D9}" type="presOf" srcId="{1D75A61B-F212-D946-A1A6-862A455400F8}" destId="{C186A58C-0A1A-0345-B3B1-DFD4ABD90571}" srcOrd="0" destOrd="0" presId="urn:microsoft.com/office/officeart/2005/8/layout/target3"/>
    <dgm:cxn modelId="{2429EBC1-070D-7C46-9C8D-D38E8B7B46C4}" type="presOf" srcId="{9171D252-96E8-9F46-BDA1-C481C80FDBD5}" destId="{F91389CB-AE1E-FE4C-BFFA-E0BB0EC52CF3}" srcOrd="0" destOrd="0" presId="urn:microsoft.com/office/officeart/2005/8/layout/target3"/>
    <dgm:cxn modelId="{E1A379DE-E153-674B-AAAB-BF05AB9BA76E}" srcId="{44441EBD-C3FE-6448-B590-DA975B67BAF8}" destId="{030B2544-BC8A-954D-90AA-C6282BCC3427}" srcOrd="3" destOrd="0" parTransId="{993D2902-5563-3240-AB1D-7A8060B02BF9}" sibTransId="{27ED93AC-760B-FC46-8DDC-80DF75D32932}"/>
    <dgm:cxn modelId="{92D95AFB-8E56-D34A-973B-4633680184AD}" type="presOf" srcId="{9171D252-96E8-9F46-BDA1-C481C80FDBD5}" destId="{4365AB7C-CB33-464B-87EB-832F161CD16B}" srcOrd="1" destOrd="0" presId="urn:microsoft.com/office/officeart/2005/8/layout/target3"/>
    <dgm:cxn modelId="{C4E3CAB1-5413-7044-B7A0-FC4255A0B8C9}" type="presParOf" srcId="{7FBC6682-23D8-0449-B094-D0DEF9243A31}" destId="{D4265B1A-9D61-5043-8840-37A9B3785B0F}" srcOrd="0" destOrd="0" presId="urn:microsoft.com/office/officeart/2005/8/layout/target3"/>
    <dgm:cxn modelId="{23A258EE-71B0-0642-ACC0-8731085AE58D}" type="presParOf" srcId="{7FBC6682-23D8-0449-B094-D0DEF9243A31}" destId="{489B7744-8075-D94E-BCD7-C825B84934BE}" srcOrd="1" destOrd="0" presId="urn:microsoft.com/office/officeart/2005/8/layout/target3"/>
    <dgm:cxn modelId="{1ADB4554-5BC0-2146-98BE-6F879F57B36A}" type="presParOf" srcId="{7FBC6682-23D8-0449-B094-D0DEF9243A31}" destId="{F91389CB-AE1E-FE4C-BFFA-E0BB0EC52CF3}" srcOrd="2" destOrd="0" presId="urn:microsoft.com/office/officeart/2005/8/layout/target3"/>
    <dgm:cxn modelId="{463CDA1C-D423-294E-9F67-1801A8C3D705}" type="presParOf" srcId="{7FBC6682-23D8-0449-B094-D0DEF9243A31}" destId="{5F604C57-2115-6E4E-99A9-4E430DE5837E}" srcOrd="3" destOrd="0" presId="urn:microsoft.com/office/officeart/2005/8/layout/target3"/>
    <dgm:cxn modelId="{BC35F766-326B-1548-BAA3-462589151E52}" type="presParOf" srcId="{7FBC6682-23D8-0449-B094-D0DEF9243A31}" destId="{A8FF15F3-241F-3B4E-893F-ADEA412F0461}" srcOrd="4" destOrd="0" presId="urn:microsoft.com/office/officeart/2005/8/layout/target3"/>
    <dgm:cxn modelId="{71C537BE-6936-2448-8120-6C93F2EB897E}" type="presParOf" srcId="{7FBC6682-23D8-0449-B094-D0DEF9243A31}" destId="{C186A58C-0A1A-0345-B3B1-DFD4ABD90571}" srcOrd="5" destOrd="0" presId="urn:microsoft.com/office/officeart/2005/8/layout/target3"/>
    <dgm:cxn modelId="{5518F768-0E75-0248-A7C4-FD39F2C46FC0}" type="presParOf" srcId="{7FBC6682-23D8-0449-B094-D0DEF9243A31}" destId="{ECCFA098-B8E0-1747-AEE6-5860754C16C8}" srcOrd="6" destOrd="0" presId="urn:microsoft.com/office/officeart/2005/8/layout/target3"/>
    <dgm:cxn modelId="{ACB36915-0D39-2647-A912-0F20BC235CE4}" type="presParOf" srcId="{7FBC6682-23D8-0449-B094-D0DEF9243A31}" destId="{1898CF25-6C2F-654E-A2E5-EF566132B45B}" srcOrd="7" destOrd="0" presId="urn:microsoft.com/office/officeart/2005/8/layout/target3"/>
    <dgm:cxn modelId="{1A7AF04D-AFED-D143-B2E4-FFD8E532DD0E}" type="presParOf" srcId="{7FBC6682-23D8-0449-B094-D0DEF9243A31}" destId="{B9D464D9-18DD-7F45-ADC5-95F9448F4731}" srcOrd="8" destOrd="0" presId="urn:microsoft.com/office/officeart/2005/8/layout/target3"/>
    <dgm:cxn modelId="{959EAE3F-C5DD-2D4C-BA9B-310963FE8A8F}" type="presParOf" srcId="{7FBC6682-23D8-0449-B094-D0DEF9243A31}" destId="{2A398951-293B-2648-8E36-018420012F45}" srcOrd="9" destOrd="0" presId="urn:microsoft.com/office/officeart/2005/8/layout/target3"/>
    <dgm:cxn modelId="{4B871ED9-F1D6-0E42-BBF8-B03DAE10EC10}" type="presParOf" srcId="{7FBC6682-23D8-0449-B094-D0DEF9243A31}" destId="{146FF929-44E4-A544-ACB0-44051E2CE906}" srcOrd="10" destOrd="0" presId="urn:microsoft.com/office/officeart/2005/8/layout/target3"/>
    <dgm:cxn modelId="{FD8B92C2-5987-3146-8A2C-DAF203D867EF}" type="presParOf" srcId="{7FBC6682-23D8-0449-B094-D0DEF9243A31}" destId="{3B2125C5-7A57-7142-8F6D-CC14092FE2E4}" srcOrd="11" destOrd="0" presId="urn:microsoft.com/office/officeart/2005/8/layout/target3"/>
    <dgm:cxn modelId="{73FA6D81-5816-EC4A-B50B-D361A5996A34}" type="presParOf" srcId="{7FBC6682-23D8-0449-B094-D0DEF9243A31}" destId="{4365AB7C-CB33-464B-87EB-832F161CD16B}" srcOrd="12" destOrd="0" presId="urn:microsoft.com/office/officeart/2005/8/layout/target3"/>
    <dgm:cxn modelId="{AFBEE0AE-D661-5943-9D57-E9A9B32F67D9}" type="presParOf" srcId="{7FBC6682-23D8-0449-B094-D0DEF9243A31}" destId="{EF282DC1-C6F6-5A4F-B627-52E192EF69D3}" srcOrd="13" destOrd="0" presId="urn:microsoft.com/office/officeart/2005/8/layout/target3"/>
    <dgm:cxn modelId="{2C3CD553-22D0-D641-B607-8B52C4735F9C}" type="presParOf" srcId="{7FBC6682-23D8-0449-B094-D0DEF9243A31}" destId="{1C423F5D-4DE7-1145-B49B-AA15C07849DE}" srcOrd="14" destOrd="0" presId="urn:microsoft.com/office/officeart/2005/8/layout/target3"/>
    <dgm:cxn modelId="{6C4F786B-CD8B-6A44-A801-4D9F76349C8D}" type="presParOf" srcId="{7FBC6682-23D8-0449-B094-D0DEF9243A31}" destId="{935B720C-7C55-8A47-8EC2-D57FEE38714D}" srcOrd="15" destOrd="0" presId="urn:microsoft.com/office/officeart/2005/8/layout/targe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B8DF55-6C0E-3141-8153-97AFB2E13A39}" type="doc">
      <dgm:prSet loTypeId="urn:microsoft.com/office/officeart/2005/8/layout/vList4" loCatId="" qsTypeId="urn:microsoft.com/office/officeart/2005/8/quickstyle/simple1" qsCatId="simple" csTypeId="urn:microsoft.com/office/officeart/2005/8/colors/accent1_2" csCatId="accent1" phldr="1"/>
      <dgm:spPr/>
      <dgm:t>
        <a:bodyPr/>
        <a:lstStyle/>
        <a:p>
          <a:endParaRPr lang="en-GB"/>
        </a:p>
      </dgm:t>
    </dgm:pt>
    <dgm:pt modelId="{45FD876F-F22D-F045-9323-FD39BF560D79}">
      <dgm:prSet phldrT="[Text]" custT="1"/>
      <dgm:spPr>
        <a:solidFill>
          <a:schemeClr val="bg2">
            <a:lumMod val="90000"/>
            <a:alpha val="60000"/>
          </a:schemeClr>
        </a:solidFill>
      </dgm:spPr>
      <dgm:t>
        <a:bodyPr anchor="ctr" anchorCtr="1"/>
        <a:lstStyle/>
        <a:p>
          <a:pPr>
            <a:buNone/>
          </a:pPr>
          <a:r>
            <a:rPr lang="en-US" sz="1800">
              <a:solidFill>
                <a:srgbClr val="003976"/>
              </a:solidFill>
              <a:latin typeface="Arial" panose="020B0604020202020204" pitchFamily="34" charset="0"/>
              <a:cs typeface="Arial" panose="020B0604020202020204" pitchFamily="34" charset="0"/>
            </a:rPr>
            <a:t>Disabled people are more likely to be socially and economically </a:t>
          </a:r>
          <a:r>
            <a:rPr lang="en-GB" sz="1800">
              <a:solidFill>
                <a:srgbClr val="003976"/>
              </a:solidFill>
              <a:latin typeface="Arial" panose="020B0604020202020204" pitchFamily="34" charset="0"/>
              <a:cs typeface="Arial" panose="020B0604020202020204" pitchFamily="34" charset="0"/>
            </a:rPr>
            <a:t>marginalized</a:t>
          </a:r>
          <a:r>
            <a:rPr lang="en-US" sz="1800">
              <a:solidFill>
                <a:srgbClr val="003976"/>
              </a:solidFill>
              <a:latin typeface="Arial" panose="020B0604020202020204" pitchFamily="34" charset="0"/>
              <a:cs typeface="Arial" panose="020B0604020202020204" pitchFamily="34" charset="0"/>
            </a:rPr>
            <a:t> as a result of discriminatory attitudes and beliefs</a:t>
          </a:r>
          <a:endParaRPr lang="en-GB" sz="1800">
            <a:solidFill>
              <a:schemeClr val="bg1"/>
            </a:solidFill>
          </a:endParaRPr>
        </a:p>
      </dgm:t>
    </dgm:pt>
    <dgm:pt modelId="{A0D9BAFB-507B-B645-B5B7-9493F47D9E29}" type="parTrans" cxnId="{CAE52746-5DD0-4C4C-ADD5-BE5BBCBC7080}">
      <dgm:prSet/>
      <dgm:spPr/>
      <dgm:t>
        <a:bodyPr/>
        <a:lstStyle/>
        <a:p>
          <a:endParaRPr lang="en-GB" sz="2000">
            <a:solidFill>
              <a:schemeClr val="bg1"/>
            </a:solidFill>
          </a:endParaRPr>
        </a:p>
      </dgm:t>
    </dgm:pt>
    <dgm:pt modelId="{6B9C8B26-D9B5-6146-BC2A-FAF7E0192F95}" type="sibTrans" cxnId="{CAE52746-5DD0-4C4C-ADD5-BE5BBCBC7080}">
      <dgm:prSet/>
      <dgm:spPr/>
      <dgm:t>
        <a:bodyPr/>
        <a:lstStyle/>
        <a:p>
          <a:endParaRPr lang="en-GB" sz="2000">
            <a:solidFill>
              <a:schemeClr val="bg1"/>
            </a:solidFill>
          </a:endParaRPr>
        </a:p>
      </dgm:t>
    </dgm:pt>
    <dgm:pt modelId="{A65D0DC6-590E-EF49-82B4-D161064E4AB7}">
      <dgm:prSet phldrT="[Text]" custT="1"/>
      <dgm:spPr>
        <a:solidFill>
          <a:schemeClr val="bg2">
            <a:lumMod val="90000"/>
            <a:alpha val="60000"/>
          </a:schemeClr>
        </a:solidFill>
      </dgm:spPr>
      <dgm:t>
        <a:bodyPr anchor="ctr" anchorCtr="0"/>
        <a:lstStyle/>
        <a:p>
          <a:pPr>
            <a:buNone/>
          </a:pPr>
          <a:r>
            <a:rPr lang="en-US" sz="1800" dirty="0">
              <a:solidFill>
                <a:srgbClr val="003976"/>
              </a:solidFill>
              <a:latin typeface="Arial" panose="020B0604020202020204" pitchFamily="34" charset="0"/>
              <a:cs typeface="Arial" panose="020B0604020202020204" pitchFamily="34" charset="0"/>
            </a:rPr>
            <a:t>Strong correlation between disability and poverty</a:t>
          </a:r>
          <a:endParaRPr lang="en-GB" sz="1800" dirty="0">
            <a:solidFill>
              <a:schemeClr val="bg1"/>
            </a:solidFill>
          </a:endParaRPr>
        </a:p>
      </dgm:t>
    </dgm:pt>
    <dgm:pt modelId="{CB4CCD43-EA5F-C941-9A52-9E3ECA8092D7}" type="parTrans" cxnId="{697148C9-ED05-EA46-9045-1B0643487D31}">
      <dgm:prSet/>
      <dgm:spPr/>
      <dgm:t>
        <a:bodyPr/>
        <a:lstStyle/>
        <a:p>
          <a:endParaRPr lang="en-GB" sz="2000">
            <a:solidFill>
              <a:schemeClr val="bg1"/>
            </a:solidFill>
          </a:endParaRPr>
        </a:p>
      </dgm:t>
    </dgm:pt>
    <dgm:pt modelId="{3A75E699-F8C3-6A49-ACD8-C391FC7358F8}" type="sibTrans" cxnId="{697148C9-ED05-EA46-9045-1B0643487D31}">
      <dgm:prSet/>
      <dgm:spPr/>
      <dgm:t>
        <a:bodyPr/>
        <a:lstStyle/>
        <a:p>
          <a:endParaRPr lang="en-GB" sz="2000">
            <a:solidFill>
              <a:schemeClr val="bg1"/>
            </a:solidFill>
          </a:endParaRPr>
        </a:p>
      </dgm:t>
    </dgm:pt>
    <dgm:pt modelId="{7F729948-F9EF-1B49-8C61-FA9C9B80F980}">
      <dgm:prSet phldrT="[Text]" custT="1"/>
      <dgm:spPr>
        <a:solidFill>
          <a:schemeClr val="bg2">
            <a:lumMod val="90000"/>
            <a:alpha val="60000"/>
          </a:schemeClr>
        </a:solidFill>
      </dgm:spPr>
      <dgm:t>
        <a:bodyPr anchor="ctr" anchorCtr="1"/>
        <a:lstStyle/>
        <a:p>
          <a:r>
            <a:rPr lang="en-US" sz="1800" dirty="0">
              <a:solidFill>
                <a:srgbClr val="003976"/>
              </a:solidFill>
              <a:latin typeface="Arial" panose="020B0604020202020204" pitchFamily="34" charset="0"/>
              <a:cs typeface="Arial" panose="020B0604020202020204" pitchFamily="34" charset="0"/>
            </a:rPr>
            <a:t>Persons with disabilities are less likely to be reached by mainstream anti-poverty campaigns</a:t>
          </a:r>
          <a:endParaRPr lang="en-GB" sz="1800" dirty="0">
            <a:solidFill>
              <a:schemeClr val="bg1"/>
            </a:solidFill>
          </a:endParaRPr>
        </a:p>
      </dgm:t>
    </dgm:pt>
    <dgm:pt modelId="{2F6AC4D2-9143-2C44-80BB-282E441C15ED}" type="parTrans" cxnId="{A5EA4893-1A91-C64D-B214-D4E36A228BC7}">
      <dgm:prSet/>
      <dgm:spPr/>
      <dgm:t>
        <a:bodyPr/>
        <a:lstStyle/>
        <a:p>
          <a:endParaRPr lang="en-GB" sz="2000">
            <a:solidFill>
              <a:schemeClr val="bg1"/>
            </a:solidFill>
          </a:endParaRPr>
        </a:p>
      </dgm:t>
    </dgm:pt>
    <dgm:pt modelId="{7AEAA04B-D0F9-D749-A0BE-C6709FA03123}" type="sibTrans" cxnId="{A5EA4893-1A91-C64D-B214-D4E36A228BC7}">
      <dgm:prSet/>
      <dgm:spPr/>
      <dgm:t>
        <a:bodyPr/>
        <a:lstStyle/>
        <a:p>
          <a:endParaRPr lang="en-GB" sz="2000">
            <a:solidFill>
              <a:schemeClr val="bg1"/>
            </a:solidFill>
          </a:endParaRPr>
        </a:p>
      </dgm:t>
    </dgm:pt>
    <dgm:pt modelId="{05C16984-7861-0C45-947D-A7D65D7434FF}">
      <dgm:prSet/>
      <dgm:spPr>
        <a:solidFill>
          <a:schemeClr val="bg2">
            <a:lumMod val="90000"/>
            <a:alpha val="60000"/>
          </a:schemeClr>
        </a:solidFill>
      </dgm:spPr>
      <dgm:t>
        <a:bodyPr anchor="ctr" anchorCtr="1"/>
        <a:lstStyle/>
        <a:p>
          <a:r>
            <a:rPr lang="en-US" dirty="0">
              <a:solidFill>
                <a:srgbClr val="003976"/>
              </a:solidFill>
              <a:latin typeface="Arial" panose="020B0604020202020204" pitchFamily="34" charset="0"/>
              <a:cs typeface="Arial" panose="020B0604020202020204" pitchFamily="34" charset="0"/>
            </a:rPr>
            <a:t>Persons with disabilities are more likely to be denied their human rights, even when these are guaranteed by national and international laws and progressive legislation.</a:t>
          </a:r>
        </a:p>
      </dgm:t>
    </dgm:pt>
    <dgm:pt modelId="{AACF2901-E672-FA46-AAAA-C86D3AB76C6D}" type="parTrans" cxnId="{47FA3EC3-0391-D94D-88E2-551D2ABC056A}">
      <dgm:prSet/>
      <dgm:spPr/>
      <dgm:t>
        <a:bodyPr/>
        <a:lstStyle/>
        <a:p>
          <a:endParaRPr lang="en-GB"/>
        </a:p>
      </dgm:t>
    </dgm:pt>
    <dgm:pt modelId="{1FEBECE3-85FA-8046-902E-10297A018192}" type="sibTrans" cxnId="{47FA3EC3-0391-D94D-88E2-551D2ABC056A}">
      <dgm:prSet/>
      <dgm:spPr/>
      <dgm:t>
        <a:bodyPr/>
        <a:lstStyle/>
        <a:p>
          <a:endParaRPr lang="en-GB"/>
        </a:p>
      </dgm:t>
    </dgm:pt>
    <dgm:pt modelId="{C9D14AE2-BE41-3C45-968E-3BF1704D757B}">
      <dgm:prSet custT="1"/>
      <dgm:spPr>
        <a:solidFill>
          <a:schemeClr val="bg2"/>
        </a:solidFill>
      </dgm:spPr>
      <dgm:t>
        <a:bodyPr/>
        <a:lstStyle/>
        <a:p>
          <a:r>
            <a:rPr lang="en-GB" sz="1800" dirty="0">
              <a:solidFill>
                <a:srgbClr val="073A7E"/>
              </a:solidFill>
              <a:latin typeface="Arial" panose="020B0604020202020204" pitchFamily="34" charset="0"/>
              <a:cs typeface="Arial" panose="020B0604020202020204" pitchFamily="34" charset="0"/>
            </a:rPr>
            <a:t>Lack of design standards for incorporating disability inclusion requirements into government programmes and investments</a:t>
          </a:r>
        </a:p>
      </dgm:t>
    </dgm:pt>
    <dgm:pt modelId="{7546E6DA-B1A5-4940-9039-A61F8B9C5FDD}" type="parTrans" cxnId="{DC543B51-6AAF-B546-91D9-06D551C358A2}">
      <dgm:prSet/>
      <dgm:spPr/>
      <dgm:t>
        <a:bodyPr/>
        <a:lstStyle/>
        <a:p>
          <a:endParaRPr lang="en-GB"/>
        </a:p>
      </dgm:t>
    </dgm:pt>
    <dgm:pt modelId="{29844480-9E56-ED47-A4B4-1A5435A6893D}" type="sibTrans" cxnId="{DC543B51-6AAF-B546-91D9-06D551C358A2}">
      <dgm:prSet/>
      <dgm:spPr/>
      <dgm:t>
        <a:bodyPr/>
        <a:lstStyle/>
        <a:p>
          <a:endParaRPr lang="en-GB"/>
        </a:p>
      </dgm:t>
    </dgm:pt>
    <dgm:pt modelId="{49B58A9E-DBEC-904F-970F-C280B5128D58}" type="pres">
      <dgm:prSet presAssocID="{1FB8DF55-6C0E-3141-8153-97AFB2E13A39}" presName="linear" presStyleCnt="0">
        <dgm:presLayoutVars>
          <dgm:dir/>
          <dgm:resizeHandles val="exact"/>
        </dgm:presLayoutVars>
      </dgm:prSet>
      <dgm:spPr/>
    </dgm:pt>
    <dgm:pt modelId="{E4F36C63-3EC1-CB4B-9B51-9027439E899A}" type="pres">
      <dgm:prSet presAssocID="{45FD876F-F22D-F045-9323-FD39BF560D79}" presName="comp" presStyleCnt="0"/>
      <dgm:spPr/>
    </dgm:pt>
    <dgm:pt modelId="{6EF4E1C6-3F03-AA4D-8012-069F899A5D68}" type="pres">
      <dgm:prSet presAssocID="{45FD876F-F22D-F045-9323-FD39BF560D79}" presName="box" presStyleLbl="node1" presStyleIdx="0" presStyleCnt="5"/>
      <dgm:spPr/>
    </dgm:pt>
    <dgm:pt modelId="{15AC334D-EF50-0C40-8B6C-92CF2161EBB5}" type="pres">
      <dgm:prSet presAssocID="{45FD876F-F22D-F045-9323-FD39BF560D79}" presName="img" presStyleLbl="fgImgPlace1" presStyleIdx="0" presStyleCnt="5" custScaleX="49014" custScaleY="65945" custLinFactNeighborX="-1607" custLinFactNeighborY="-2216"/>
      <dgm:spPr>
        <a:blipFill>
          <a:blip xmlns:r="http://schemas.openxmlformats.org/officeDocument/2006/relationships" r:embed="rId1">
            <a:duotone>
              <a:prstClr val="black"/>
              <a:schemeClr val="accent3">
                <a:tint val="45000"/>
                <a:satMod val="400000"/>
              </a:schemeClr>
            </a:duotone>
            <a:extLst>
              <a:ext uri="{96DAC541-7B7A-43D3-8B79-37D633B846F1}">
                <asvg:svgBlip xmlns:asvg="http://schemas.microsoft.com/office/drawing/2016/SVG/main" r:embed="rId2"/>
              </a:ext>
            </a:extLst>
          </a:blip>
          <a:srcRect/>
          <a:stretch>
            <a:fillRect t="-31000" b="-31000"/>
          </a:stretch>
        </a:blipFill>
        <a:ln>
          <a:noFill/>
        </a:ln>
      </dgm:spPr>
      <dgm:extLst>
        <a:ext uri="{E40237B7-FDA0-4F09-8148-C483321AD2D9}">
          <dgm14:cNvPr xmlns:dgm14="http://schemas.microsoft.com/office/drawing/2010/diagram" id="0" name="" descr="Universal Access"/>
        </a:ext>
      </dgm:extLst>
    </dgm:pt>
    <dgm:pt modelId="{1913A409-8C17-9242-BA08-7E80975D0B01}" type="pres">
      <dgm:prSet presAssocID="{45FD876F-F22D-F045-9323-FD39BF560D79}" presName="text" presStyleLbl="node1" presStyleIdx="0" presStyleCnt="5">
        <dgm:presLayoutVars>
          <dgm:bulletEnabled val="1"/>
        </dgm:presLayoutVars>
      </dgm:prSet>
      <dgm:spPr/>
    </dgm:pt>
    <dgm:pt modelId="{D7A87B8B-7DF4-294F-AEBF-3F0F7D9C0631}" type="pres">
      <dgm:prSet presAssocID="{6B9C8B26-D9B5-6146-BC2A-FAF7E0192F95}" presName="spacer" presStyleCnt="0"/>
      <dgm:spPr/>
    </dgm:pt>
    <dgm:pt modelId="{5C29ED31-BE32-1548-AB2D-EF89ED34A1F7}" type="pres">
      <dgm:prSet presAssocID="{05C16984-7861-0C45-947D-A7D65D7434FF}" presName="comp" presStyleCnt="0"/>
      <dgm:spPr/>
    </dgm:pt>
    <dgm:pt modelId="{E01D0AF7-C40F-3D4E-BAB0-FA20FC072552}" type="pres">
      <dgm:prSet presAssocID="{05C16984-7861-0C45-947D-A7D65D7434FF}" presName="box" presStyleLbl="node1" presStyleIdx="1" presStyleCnt="5"/>
      <dgm:spPr/>
    </dgm:pt>
    <dgm:pt modelId="{E2863CB8-109E-384C-8C1C-58777AAE2745}" type="pres">
      <dgm:prSet presAssocID="{05C16984-7861-0C45-947D-A7D65D7434FF}" presName="img" presStyleLbl="fgImgPlace1" presStyleIdx="1" presStyleCnt="5" custScaleX="49014" custScaleY="65945" custLinFactNeighborX="-3383" custLinFactNeighborY="1208"/>
      <dgm:spPr>
        <a:blipFill>
          <a:blip xmlns:r="http://schemas.openxmlformats.org/officeDocument/2006/relationships" r:embed="rId3">
            <a:duotone>
              <a:prstClr val="black"/>
              <a:schemeClr val="accent4">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75A56779-B152-404E-883B-FFADDA22C9BC}" type="pres">
      <dgm:prSet presAssocID="{05C16984-7861-0C45-947D-A7D65D7434FF}" presName="text" presStyleLbl="node1" presStyleIdx="1" presStyleCnt="5">
        <dgm:presLayoutVars>
          <dgm:bulletEnabled val="1"/>
        </dgm:presLayoutVars>
      </dgm:prSet>
      <dgm:spPr/>
    </dgm:pt>
    <dgm:pt modelId="{8FFA95AB-D862-C347-814F-E31358950310}" type="pres">
      <dgm:prSet presAssocID="{1FEBECE3-85FA-8046-902E-10297A018192}" presName="spacer" presStyleCnt="0"/>
      <dgm:spPr/>
    </dgm:pt>
    <dgm:pt modelId="{C412FA95-34F0-7A4C-8E79-42221030AFE0}" type="pres">
      <dgm:prSet presAssocID="{A65D0DC6-590E-EF49-82B4-D161064E4AB7}" presName="comp" presStyleCnt="0"/>
      <dgm:spPr/>
    </dgm:pt>
    <dgm:pt modelId="{93A91F85-F675-CC40-8A4A-E34BB22E923C}" type="pres">
      <dgm:prSet presAssocID="{A65D0DC6-590E-EF49-82B4-D161064E4AB7}" presName="box" presStyleLbl="node1" presStyleIdx="2" presStyleCnt="5"/>
      <dgm:spPr/>
    </dgm:pt>
    <dgm:pt modelId="{7EE7B90D-90BB-5F45-9D3C-8807DBA55C0E}" type="pres">
      <dgm:prSet presAssocID="{A65D0DC6-590E-EF49-82B4-D161064E4AB7}" presName="img" presStyleLbl="fgImgPlace1" presStyleIdx="2" presStyleCnt="5" custScaleX="49014" custScaleY="65945" custLinFactNeighborX="-1607" custLinFactNeighborY="-2802"/>
      <dgm:spPr>
        <a:blipFill>
          <a:blip xmlns:r="http://schemas.openxmlformats.org/officeDocument/2006/relationships" r:embed="rId5">
            <a:duotone>
              <a:prstClr val="black"/>
              <a:schemeClr val="accent1">
                <a:tint val="45000"/>
                <a:satMod val="400000"/>
              </a:schemeClr>
            </a:duotone>
            <a:extLst>
              <a:ext uri="{96DAC541-7B7A-43D3-8B79-37D633B846F1}">
                <asvg:svgBlip xmlns:asvg="http://schemas.microsoft.com/office/drawing/2016/SVG/main" r:embed="rId6"/>
              </a:ext>
            </a:extLst>
          </a:blip>
          <a:srcRect/>
          <a:stretch>
            <a:fillRect t="-31000" b="-31000"/>
          </a:stretch>
        </a:blipFill>
        <a:ln>
          <a:noFill/>
        </a:ln>
      </dgm:spPr>
      <dgm:extLst>
        <a:ext uri="{E40237B7-FDA0-4F09-8148-C483321AD2D9}">
          <dgm14:cNvPr xmlns:dgm14="http://schemas.microsoft.com/office/drawing/2010/diagram" id="0" name="" descr="Circles with arrows"/>
        </a:ext>
      </dgm:extLst>
    </dgm:pt>
    <dgm:pt modelId="{4BBDEC87-2F43-8641-87BB-DA73AC5A88EE}" type="pres">
      <dgm:prSet presAssocID="{A65D0DC6-590E-EF49-82B4-D161064E4AB7}" presName="text" presStyleLbl="node1" presStyleIdx="2" presStyleCnt="5">
        <dgm:presLayoutVars>
          <dgm:bulletEnabled val="1"/>
        </dgm:presLayoutVars>
      </dgm:prSet>
      <dgm:spPr/>
    </dgm:pt>
    <dgm:pt modelId="{C38AA53D-95E4-8A43-880D-4FC93F1AA2AE}" type="pres">
      <dgm:prSet presAssocID="{3A75E699-F8C3-6A49-ACD8-C391FC7358F8}" presName="spacer" presStyleCnt="0"/>
      <dgm:spPr/>
    </dgm:pt>
    <dgm:pt modelId="{FB5C95B1-40E0-0943-A771-7DC9A0EF32F7}" type="pres">
      <dgm:prSet presAssocID="{7F729948-F9EF-1B49-8C61-FA9C9B80F980}" presName="comp" presStyleCnt="0"/>
      <dgm:spPr/>
    </dgm:pt>
    <dgm:pt modelId="{656C229A-ABB1-3E4B-9917-395A4448527F}" type="pres">
      <dgm:prSet presAssocID="{7F729948-F9EF-1B49-8C61-FA9C9B80F980}" presName="box" presStyleLbl="node1" presStyleIdx="3" presStyleCnt="5"/>
      <dgm:spPr/>
    </dgm:pt>
    <dgm:pt modelId="{BC4E4AB6-E558-1A4F-8B42-9B5739328985}" type="pres">
      <dgm:prSet presAssocID="{7F729948-F9EF-1B49-8C61-FA9C9B80F980}" presName="img" presStyleLbl="fgImgPlace1" presStyleIdx="3" presStyleCnt="5" custScaleX="49014" custScaleY="68696" custLinFactNeighborX="-1607" custLinFactNeighborY="-3690"/>
      <dgm:spPr>
        <a:blipFill>
          <a:blip xmlns:r="http://schemas.openxmlformats.org/officeDocument/2006/relationships" r:embed="rId7">
            <a:duotone>
              <a:prstClr val="black"/>
              <a:schemeClr val="accent6">
                <a:tint val="45000"/>
                <a:satMod val="400000"/>
              </a:schemeClr>
            </a:duotone>
            <a:extLst>
              <a:ext uri="{96DAC541-7B7A-43D3-8B79-37D633B846F1}">
                <asvg:svgBlip xmlns:asvg="http://schemas.microsoft.com/office/drawing/2016/SVG/main" r:embed="rId8"/>
              </a:ext>
            </a:extLst>
          </a:blip>
          <a:stretch>
            <a:fillRect t="-39000" b="-39000"/>
          </a:stretch>
        </a:blipFill>
        <a:ln>
          <a:noFill/>
        </a:ln>
      </dgm:spPr>
      <dgm:extLst>
        <a:ext uri="{E40237B7-FDA0-4F09-8148-C483321AD2D9}">
          <dgm14:cNvPr xmlns:dgm14="http://schemas.microsoft.com/office/drawing/2010/diagram" id="0" name="" descr="Podcast"/>
        </a:ext>
      </dgm:extLst>
    </dgm:pt>
    <dgm:pt modelId="{80D637AC-EA50-8644-BFDA-2A756210DA2C}" type="pres">
      <dgm:prSet presAssocID="{7F729948-F9EF-1B49-8C61-FA9C9B80F980}" presName="text" presStyleLbl="node1" presStyleIdx="3" presStyleCnt="5">
        <dgm:presLayoutVars>
          <dgm:bulletEnabled val="1"/>
        </dgm:presLayoutVars>
      </dgm:prSet>
      <dgm:spPr/>
    </dgm:pt>
    <dgm:pt modelId="{2160B599-3E0C-FC4A-BE0C-A517395BC3F8}" type="pres">
      <dgm:prSet presAssocID="{7AEAA04B-D0F9-D749-A0BE-C6709FA03123}" presName="spacer" presStyleCnt="0"/>
      <dgm:spPr/>
    </dgm:pt>
    <dgm:pt modelId="{54B80E01-F204-F647-B9FC-9AF2DBF9CE42}" type="pres">
      <dgm:prSet presAssocID="{C9D14AE2-BE41-3C45-968E-3BF1704D757B}" presName="comp" presStyleCnt="0"/>
      <dgm:spPr/>
    </dgm:pt>
    <dgm:pt modelId="{142E8EF7-B2FD-FA49-8B57-59B5CACC2BA3}" type="pres">
      <dgm:prSet presAssocID="{C9D14AE2-BE41-3C45-968E-3BF1704D757B}" presName="box" presStyleLbl="node1" presStyleIdx="4" presStyleCnt="5"/>
      <dgm:spPr/>
    </dgm:pt>
    <dgm:pt modelId="{195EC7A9-F7BD-AD4A-A2C4-56264FABC0BC}" type="pres">
      <dgm:prSet presAssocID="{C9D14AE2-BE41-3C45-968E-3BF1704D757B}" presName="img" presStyleLbl="fgImgPlace1" presStyleIdx="4" presStyleCnt="5" custScaleX="49014" custScaleY="6594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t="-62000" b="-62000"/>
          </a:stretch>
        </a:blipFill>
        <a:ln>
          <a:noFill/>
        </a:ln>
      </dgm:spPr>
      <dgm:extLst>
        <a:ext uri="{E40237B7-FDA0-4F09-8148-C483321AD2D9}">
          <dgm14:cNvPr xmlns:dgm14="http://schemas.microsoft.com/office/drawing/2010/diagram" id="0" name="" descr="Playbook"/>
        </a:ext>
      </dgm:extLst>
    </dgm:pt>
    <dgm:pt modelId="{45A5BBDA-3335-5546-8EB2-CCA0A9D04BF9}" type="pres">
      <dgm:prSet presAssocID="{C9D14AE2-BE41-3C45-968E-3BF1704D757B}" presName="text" presStyleLbl="node1" presStyleIdx="4" presStyleCnt="5">
        <dgm:presLayoutVars>
          <dgm:bulletEnabled val="1"/>
        </dgm:presLayoutVars>
      </dgm:prSet>
      <dgm:spPr/>
    </dgm:pt>
  </dgm:ptLst>
  <dgm:cxnLst>
    <dgm:cxn modelId="{8FCE2600-31AD-374C-A602-038BCD606A24}" type="presOf" srcId="{05C16984-7861-0C45-947D-A7D65D7434FF}" destId="{75A56779-B152-404E-883B-FFADDA22C9BC}" srcOrd="1" destOrd="0" presId="urn:microsoft.com/office/officeart/2005/8/layout/vList4"/>
    <dgm:cxn modelId="{A09C150B-7FDD-8A4E-9094-C3EA995D046E}" type="presOf" srcId="{C9D14AE2-BE41-3C45-968E-3BF1704D757B}" destId="{142E8EF7-B2FD-FA49-8B57-59B5CACC2BA3}" srcOrd="0" destOrd="0" presId="urn:microsoft.com/office/officeart/2005/8/layout/vList4"/>
    <dgm:cxn modelId="{E186090E-5D0B-5240-B108-7FB510679DCE}" type="presOf" srcId="{A65D0DC6-590E-EF49-82B4-D161064E4AB7}" destId="{4BBDEC87-2F43-8641-87BB-DA73AC5A88EE}" srcOrd="1" destOrd="0" presId="urn:microsoft.com/office/officeart/2005/8/layout/vList4"/>
    <dgm:cxn modelId="{1FB48031-5B19-D348-A9AB-622BDCA80658}" type="presOf" srcId="{05C16984-7861-0C45-947D-A7D65D7434FF}" destId="{E01D0AF7-C40F-3D4E-BAB0-FA20FC072552}" srcOrd="0" destOrd="0" presId="urn:microsoft.com/office/officeart/2005/8/layout/vList4"/>
    <dgm:cxn modelId="{0654875F-5237-7E4C-8234-8DF5A45CF3F1}" type="presOf" srcId="{45FD876F-F22D-F045-9323-FD39BF560D79}" destId="{6EF4E1C6-3F03-AA4D-8012-069F899A5D68}" srcOrd="0" destOrd="0" presId="urn:microsoft.com/office/officeart/2005/8/layout/vList4"/>
    <dgm:cxn modelId="{3C1B9263-2BCB-3C41-88D1-14C7A8103A92}" type="presOf" srcId="{A65D0DC6-590E-EF49-82B4-D161064E4AB7}" destId="{93A91F85-F675-CC40-8A4A-E34BB22E923C}" srcOrd="0" destOrd="0" presId="urn:microsoft.com/office/officeart/2005/8/layout/vList4"/>
    <dgm:cxn modelId="{CAE52746-5DD0-4C4C-ADD5-BE5BBCBC7080}" srcId="{1FB8DF55-6C0E-3141-8153-97AFB2E13A39}" destId="{45FD876F-F22D-F045-9323-FD39BF560D79}" srcOrd="0" destOrd="0" parTransId="{A0D9BAFB-507B-B645-B5B7-9493F47D9E29}" sibTransId="{6B9C8B26-D9B5-6146-BC2A-FAF7E0192F95}"/>
    <dgm:cxn modelId="{DC543B51-6AAF-B546-91D9-06D551C358A2}" srcId="{1FB8DF55-6C0E-3141-8153-97AFB2E13A39}" destId="{C9D14AE2-BE41-3C45-968E-3BF1704D757B}" srcOrd="4" destOrd="0" parTransId="{7546E6DA-B1A5-4940-9039-A61F8B9C5FDD}" sibTransId="{29844480-9E56-ED47-A4B4-1A5435A6893D}"/>
    <dgm:cxn modelId="{59F52680-EF6F-E54C-A49C-DA7A0079694B}" type="presOf" srcId="{1FB8DF55-6C0E-3141-8153-97AFB2E13A39}" destId="{49B58A9E-DBEC-904F-970F-C280B5128D58}" srcOrd="0" destOrd="0" presId="urn:microsoft.com/office/officeart/2005/8/layout/vList4"/>
    <dgm:cxn modelId="{A5EA4893-1A91-C64D-B214-D4E36A228BC7}" srcId="{1FB8DF55-6C0E-3141-8153-97AFB2E13A39}" destId="{7F729948-F9EF-1B49-8C61-FA9C9B80F980}" srcOrd="3" destOrd="0" parTransId="{2F6AC4D2-9143-2C44-80BB-282E441C15ED}" sibTransId="{7AEAA04B-D0F9-D749-A0BE-C6709FA03123}"/>
    <dgm:cxn modelId="{B2A26295-A665-BE47-9B87-7C6F69E9C638}" type="presOf" srcId="{7F729948-F9EF-1B49-8C61-FA9C9B80F980}" destId="{80D637AC-EA50-8644-BFDA-2A756210DA2C}" srcOrd="1" destOrd="0" presId="urn:microsoft.com/office/officeart/2005/8/layout/vList4"/>
    <dgm:cxn modelId="{47FA3EC3-0391-D94D-88E2-551D2ABC056A}" srcId="{1FB8DF55-6C0E-3141-8153-97AFB2E13A39}" destId="{05C16984-7861-0C45-947D-A7D65D7434FF}" srcOrd="1" destOrd="0" parTransId="{AACF2901-E672-FA46-AAAA-C86D3AB76C6D}" sibTransId="{1FEBECE3-85FA-8046-902E-10297A018192}"/>
    <dgm:cxn modelId="{697148C9-ED05-EA46-9045-1B0643487D31}" srcId="{1FB8DF55-6C0E-3141-8153-97AFB2E13A39}" destId="{A65D0DC6-590E-EF49-82B4-D161064E4AB7}" srcOrd="2" destOrd="0" parTransId="{CB4CCD43-EA5F-C941-9A52-9E3ECA8092D7}" sibTransId="{3A75E699-F8C3-6A49-ACD8-C391FC7358F8}"/>
    <dgm:cxn modelId="{338E34E1-2E3A-C943-BF26-0EACD2FFEA1C}" type="presOf" srcId="{7F729948-F9EF-1B49-8C61-FA9C9B80F980}" destId="{656C229A-ABB1-3E4B-9917-395A4448527F}" srcOrd="0" destOrd="0" presId="urn:microsoft.com/office/officeart/2005/8/layout/vList4"/>
    <dgm:cxn modelId="{12C112EC-0534-9C48-A995-7DB8E264D2CE}" type="presOf" srcId="{C9D14AE2-BE41-3C45-968E-3BF1704D757B}" destId="{45A5BBDA-3335-5546-8EB2-CCA0A9D04BF9}" srcOrd="1" destOrd="0" presId="urn:microsoft.com/office/officeart/2005/8/layout/vList4"/>
    <dgm:cxn modelId="{76F5FAED-B2ED-614D-ABEE-ABC84D75B1B8}" type="presOf" srcId="{45FD876F-F22D-F045-9323-FD39BF560D79}" destId="{1913A409-8C17-9242-BA08-7E80975D0B01}" srcOrd="1" destOrd="0" presId="urn:microsoft.com/office/officeart/2005/8/layout/vList4"/>
    <dgm:cxn modelId="{BB16213F-6734-F54B-B723-E78D2B8620E9}" type="presParOf" srcId="{49B58A9E-DBEC-904F-970F-C280B5128D58}" destId="{E4F36C63-3EC1-CB4B-9B51-9027439E899A}" srcOrd="0" destOrd="0" presId="urn:microsoft.com/office/officeart/2005/8/layout/vList4"/>
    <dgm:cxn modelId="{58C1F5FA-AD8E-D742-A4B1-9A63FEDC05B6}" type="presParOf" srcId="{E4F36C63-3EC1-CB4B-9B51-9027439E899A}" destId="{6EF4E1C6-3F03-AA4D-8012-069F899A5D68}" srcOrd="0" destOrd="0" presId="urn:microsoft.com/office/officeart/2005/8/layout/vList4"/>
    <dgm:cxn modelId="{6608EFA7-1CB8-D64E-A615-CC6F7AEEBD85}" type="presParOf" srcId="{E4F36C63-3EC1-CB4B-9B51-9027439E899A}" destId="{15AC334D-EF50-0C40-8B6C-92CF2161EBB5}" srcOrd="1" destOrd="0" presId="urn:microsoft.com/office/officeart/2005/8/layout/vList4"/>
    <dgm:cxn modelId="{3A2B7C67-E4B7-9C44-9855-19F90981873D}" type="presParOf" srcId="{E4F36C63-3EC1-CB4B-9B51-9027439E899A}" destId="{1913A409-8C17-9242-BA08-7E80975D0B01}" srcOrd="2" destOrd="0" presId="urn:microsoft.com/office/officeart/2005/8/layout/vList4"/>
    <dgm:cxn modelId="{DDA3EC9D-6921-8C4A-8826-D6730E8F2129}" type="presParOf" srcId="{49B58A9E-DBEC-904F-970F-C280B5128D58}" destId="{D7A87B8B-7DF4-294F-AEBF-3F0F7D9C0631}" srcOrd="1" destOrd="0" presId="urn:microsoft.com/office/officeart/2005/8/layout/vList4"/>
    <dgm:cxn modelId="{51D66886-5F7A-0040-919D-438AB40C8DF1}" type="presParOf" srcId="{49B58A9E-DBEC-904F-970F-C280B5128D58}" destId="{5C29ED31-BE32-1548-AB2D-EF89ED34A1F7}" srcOrd="2" destOrd="0" presId="urn:microsoft.com/office/officeart/2005/8/layout/vList4"/>
    <dgm:cxn modelId="{7E669FBF-300B-8845-942B-31D50BAC5185}" type="presParOf" srcId="{5C29ED31-BE32-1548-AB2D-EF89ED34A1F7}" destId="{E01D0AF7-C40F-3D4E-BAB0-FA20FC072552}" srcOrd="0" destOrd="0" presId="urn:microsoft.com/office/officeart/2005/8/layout/vList4"/>
    <dgm:cxn modelId="{2E2086A1-063B-AD47-B658-EC043BB357F5}" type="presParOf" srcId="{5C29ED31-BE32-1548-AB2D-EF89ED34A1F7}" destId="{E2863CB8-109E-384C-8C1C-58777AAE2745}" srcOrd="1" destOrd="0" presId="urn:microsoft.com/office/officeart/2005/8/layout/vList4"/>
    <dgm:cxn modelId="{3C06AB6A-5638-0843-912B-B4FBAFEDEAE4}" type="presParOf" srcId="{5C29ED31-BE32-1548-AB2D-EF89ED34A1F7}" destId="{75A56779-B152-404E-883B-FFADDA22C9BC}" srcOrd="2" destOrd="0" presId="urn:microsoft.com/office/officeart/2005/8/layout/vList4"/>
    <dgm:cxn modelId="{3A507C14-76A5-F24E-BF88-A66F906602B1}" type="presParOf" srcId="{49B58A9E-DBEC-904F-970F-C280B5128D58}" destId="{8FFA95AB-D862-C347-814F-E31358950310}" srcOrd="3" destOrd="0" presId="urn:microsoft.com/office/officeart/2005/8/layout/vList4"/>
    <dgm:cxn modelId="{A11E8FFE-AF2E-2749-A1DC-998780119933}" type="presParOf" srcId="{49B58A9E-DBEC-904F-970F-C280B5128D58}" destId="{C412FA95-34F0-7A4C-8E79-42221030AFE0}" srcOrd="4" destOrd="0" presId="urn:microsoft.com/office/officeart/2005/8/layout/vList4"/>
    <dgm:cxn modelId="{CF31339C-67C1-2F46-91EA-2AD09F17E070}" type="presParOf" srcId="{C412FA95-34F0-7A4C-8E79-42221030AFE0}" destId="{93A91F85-F675-CC40-8A4A-E34BB22E923C}" srcOrd="0" destOrd="0" presId="urn:microsoft.com/office/officeart/2005/8/layout/vList4"/>
    <dgm:cxn modelId="{88B30E47-0B29-AA44-98DA-E6A0FD857136}" type="presParOf" srcId="{C412FA95-34F0-7A4C-8E79-42221030AFE0}" destId="{7EE7B90D-90BB-5F45-9D3C-8807DBA55C0E}" srcOrd="1" destOrd="0" presId="urn:microsoft.com/office/officeart/2005/8/layout/vList4"/>
    <dgm:cxn modelId="{EBDBAF2A-A9A3-F143-9CD6-DF6B2C857E6E}" type="presParOf" srcId="{C412FA95-34F0-7A4C-8E79-42221030AFE0}" destId="{4BBDEC87-2F43-8641-87BB-DA73AC5A88EE}" srcOrd="2" destOrd="0" presId="urn:microsoft.com/office/officeart/2005/8/layout/vList4"/>
    <dgm:cxn modelId="{167DDA03-557E-1445-BD86-042BAD877021}" type="presParOf" srcId="{49B58A9E-DBEC-904F-970F-C280B5128D58}" destId="{C38AA53D-95E4-8A43-880D-4FC93F1AA2AE}" srcOrd="5" destOrd="0" presId="urn:microsoft.com/office/officeart/2005/8/layout/vList4"/>
    <dgm:cxn modelId="{D9E856E6-1EDF-9042-9682-2CE220F66B90}" type="presParOf" srcId="{49B58A9E-DBEC-904F-970F-C280B5128D58}" destId="{FB5C95B1-40E0-0943-A771-7DC9A0EF32F7}" srcOrd="6" destOrd="0" presId="urn:microsoft.com/office/officeart/2005/8/layout/vList4"/>
    <dgm:cxn modelId="{BFC04995-5FF6-5849-88A1-2D899E474851}" type="presParOf" srcId="{FB5C95B1-40E0-0943-A771-7DC9A0EF32F7}" destId="{656C229A-ABB1-3E4B-9917-395A4448527F}" srcOrd="0" destOrd="0" presId="urn:microsoft.com/office/officeart/2005/8/layout/vList4"/>
    <dgm:cxn modelId="{22F9B461-3FD1-6F45-A954-946B3F04E809}" type="presParOf" srcId="{FB5C95B1-40E0-0943-A771-7DC9A0EF32F7}" destId="{BC4E4AB6-E558-1A4F-8B42-9B5739328985}" srcOrd="1" destOrd="0" presId="urn:microsoft.com/office/officeart/2005/8/layout/vList4"/>
    <dgm:cxn modelId="{F9E95FE5-3809-5B42-B775-9B7E97674687}" type="presParOf" srcId="{FB5C95B1-40E0-0943-A771-7DC9A0EF32F7}" destId="{80D637AC-EA50-8644-BFDA-2A756210DA2C}" srcOrd="2" destOrd="0" presId="urn:microsoft.com/office/officeart/2005/8/layout/vList4"/>
    <dgm:cxn modelId="{FBC85E52-9D0D-7142-90A1-A1DF185A5E84}" type="presParOf" srcId="{49B58A9E-DBEC-904F-970F-C280B5128D58}" destId="{2160B599-3E0C-FC4A-BE0C-A517395BC3F8}" srcOrd="7" destOrd="0" presId="urn:microsoft.com/office/officeart/2005/8/layout/vList4"/>
    <dgm:cxn modelId="{30DD8678-EB01-034B-9456-D43B68BD9BC1}" type="presParOf" srcId="{49B58A9E-DBEC-904F-970F-C280B5128D58}" destId="{54B80E01-F204-F647-B9FC-9AF2DBF9CE42}" srcOrd="8" destOrd="0" presId="urn:microsoft.com/office/officeart/2005/8/layout/vList4"/>
    <dgm:cxn modelId="{2D02C6FC-9986-5846-8E82-E0AA3BB2F9AA}" type="presParOf" srcId="{54B80E01-F204-F647-B9FC-9AF2DBF9CE42}" destId="{142E8EF7-B2FD-FA49-8B57-59B5CACC2BA3}" srcOrd="0" destOrd="0" presId="urn:microsoft.com/office/officeart/2005/8/layout/vList4"/>
    <dgm:cxn modelId="{E8C38BC1-B027-EE43-BC9A-F293A613A33A}" type="presParOf" srcId="{54B80E01-F204-F647-B9FC-9AF2DBF9CE42}" destId="{195EC7A9-F7BD-AD4A-A2C4-56264FABC0BC}" srcOrd="1" destOrd="0" presId="urn:microsoft.com/office/officeart/2005/8/layout/vList4"/>
    <dgm:cxn modelId="{3D28B503-1374-6F40-BB6B-02A33D29958A}" type="presParOf" srcId="{54B80E01-F204-F647-B9FC-9AF2DBF9CE42}" destId="{45A5BBDA-3335-5546-8EB2-CCA0A9D04BF9}"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AEA696-0681-1048-B1FC-5A19A93BB40F}" type="doc">
      <dgm:prSet loTypeId="urn:microsoft.com/office/officeart/2008/layout/LinedList" loCatId="icon" qsTypeId="urn:microsoft.com/office/officeart/2005/8/quickstyle/simple1" qsCatId="simple" csTypeId="urn:microsoft.com/office/officeart/2005/8/colors/accent1_2" csCatId="accent1" phldr="1"/>
      <dgm:spPr/>
      <dgm:t>
        <a:bodyPr/>
        <a:lstStyle/>
        <a:p>
          <a:endParaRPr lang="en-GB"/>
        </a:p>
      </dgm:t>
    </dgm:pt>
    <dgm:pt modelId="{D3B145DF-EB4F-8B41-8EEB-F652011E21A6}">
      <dgm:prSet custT="1"/>
      <dgm:spPr/>
      <dgm:t>
        <a:bodyPr/>
        <a:lstStyle/>
        <a:p>
          <a:r>
            <a:rPr lang="en-US" sz="2000" dirty="0">
              <a:solidFill>
                <a:srgbClr val="003976"/>
              </a:solidFill>
              <a:latin typeface="Arial" panose="020B0604020202020204" pitchFamily="34" charset="0"/>
              <a:cs typeface="Arial" panose="020B0604020202020204" pitchFamily="34" charset="0"/>
            </a:rPr>
            <a:t>Sustainable development goals (SDGs) explicitly reference persons with </a:t>
          </a:r>
          <a:r>
            <a:rPr lang="en-US" sz="2000" b="1" dirty="0">
              <a:solidFill>
                <a:srgbClr val="003976"/>
              </a:solidFill>
              <a:latin typeface="Arial" panose="020B0604020202020204" pitchFamily="34" charset="0"/>
              <a:cs typeface="Arial" panose="020B0604020202020204" pitchFamily="34" charset="0"/>
            </a:rPr>
            <a:t>disabilities in targets and indicators</a:t>
          </a:r>
          <a:endParaRPr lang="en-GB" sz="2000" b="1" dirty="0">
            <a:solidFill>
              <a:srgbClr val="003976"/>
            </a:solidFill>
            <a:latin typeface="Arial" panose="020B0604020202020204" pitchFamily="34" charset="0"/>
            <a:cs typeface="Arial" panose="020B0604020202020204" pitchFamily="34" charset="0"/>
          </a:endParaRPr>
        </a:p>
      </dgm:t>
    </dgm:pt>
    <dgm:pt modelId="{160507F0-35A3-6B45-A2C5-BAB848485E4B}" type="parTrans" cxnId="{304105C2-C75B-1E4E-A153-B68E6C35838C}">
      <dgm:prSet/>
      <dgm:spPr/>
      <dgm:t>
        <a:bodyPr/>
        <a:lstStyle/>
        <a:p>
          <a:endParaRPr lang="en-GB" sz="1400">
            <a:solidFill>
              <a:srgbClr val="003976"/>
            </a:solidFill>
            <a:latin typeface="Arial" panose="020B0604020202020204" pitchFamily="34" charset="0"/>
            <a:cs typeface="Arial" panose="020B0604020202020204" pitchFamily="34" charset="0"/>
          </a:endParaRPr>
        </a:p>
      </dgm:t>
    </dgm:pt>
    <dgm:pt modelId="{223A282C-FDE3-C346-8401-445E601F1ED8}" type="sibTrans" cxnId="{304105C2-C75B-1E4E-A153-B68E6C35838C}">
      <dgm:prSet/>
      <dgm:spPr/>
      <dgm:t>
        <a:bodyPr/>
        <a:lstStyle/>
        <a:p>
          <a:endParaRPr lang="en-GB" sz="1400">
            <a:solidFill>
              <a:srgbClr val="003976"/>
            </a:solidFill>
            <a:latin typeface="Arial" panose="020B0604020202020204" pitchFamily="34" charset="0"/>
            <a:cs typeface="Arial" panose="020B0604020202020204" pitchFamily="34" charset="0"/>
          </a:endParaRPr>
        </a:p>
      </dgm:t>
    </dgm:pt>
    <dgm:pt modelId="{1B448A60-FDD9-3C42-879F-4D61F44F773D}">
      <dgm:prSet custT="1"/>
      <dgm:spPr/>
      <dgm:t>
        <a:bodyPr/>
        <a:lstStyle/>
        <a:p>
          <a:r>
            <a:rPr lang="en-US" sz="2000" b="1" dirty="0">
              <a:solidFill>
                <a:srgbClr val="003976"/>
              </a:solidFill>
              <a:latin typeface="Arial" panose="020B0604020202020204" pitchFamily="34" charset="0"/>
              <a:cs typeface="Arial" panose="020B0604020202020204" pitchFamily="34" charset="0"/>
            </a:rPr>
            <a:t>Disaggregation of data </a:t>
          </a:r>
          <a:r>
            <a:rPr lang="en-US" sz="2000" dirty="0">
              <a:solidFill>
                <a:srgbClr val="003976"/>
              </a:solidFill>
              <a:latin typeface="Arial" panose="020B0604020202020204" pitchFamily="34" charset="0"/>
              <a:cs typeface="Arial" panose="020B0604020202020204" pitchFamily="34" charset="0"/>
            </a:rPr>
            <a:t>by disability is encouraged across all SDGs (follow up and review)</a:t>
          </a:r>
          <a:endParaRPr lang="en-GB" sz="2000" dirty="0">
            <a:solidFill>
              <a:srgbClr val="003976"/>
            </a:solidFill>
            <a:latin typeface="Arial" panose="020B0604020202020204" pitchFamily="34" charset="0"/>
            <a:cs typeface="Arial" panose="020B0604020202020204" pitchFamily="34" charset="0"/>
          </a:endParaRPr>
        </a:p>
      </dgm:t>
    </dgm:pt>
    <dgm:pt modelId="{E3EE3EBF-922A-F141-AB6B-5151D77F565A}" type="parTrans" cxnId="{A9CD1AC4-2E2B-BA44-B616-C3546D6DBC40}">
      <dgm:prSet/>
      <dgm:spPr/>
      <dgm:t>
        <a:bodyPr/>
        <a:lstStyle/>
        <a:p>
          <a:endParaRPr lang="en-GB" sz="1400">
            <a:solidFill>
              <a:srgbClr val="003976"/>
            </a:solidFill>
            <a:latin typeface="Arial" panose="020B0604020202020204" pitchFamily="34" charset="0"/>
            <a:cs typeface="Arial" panose="020B0604020202020204" pitchFamily="34" charset="0"/>
          </a:endParaRPr>
        </a:p>
      </dgm:t>
    </dgm:pt>
    <dgm:pt modelId="{D5958676-5FB6-D247-BA7E-E46BECF57B02}" type="sibTrans" cxnId="{A9CD1AC4-2E2B-BA44-B616-C3546D6DBC40}">
      <dgm:prSet/>
      <dgm:spPr/>
      <dgm:t>
        <a:bodyPr/>
        <a:lstStyle/>
        <a:p>
          <a:endParaRPr lang="en-GB" sz="1400">
            <a:solidFill>
              <a:srgbClr val="003976"/>
            </a:solidFill>
            <a:latin typeface="Arial" panose="020B0604020202020204" pitchFamily="34" charset="0"/>
            <a:cs typeface="Arial" panose="020B0604020202020204" pitchFamily="34" charset="0"/>
          </a:endParaRPr>
        </a:p>
      </dgm:t>
    </dgm:pt>
    <dgm:pt modelId="{4887C829-EDF1-9B45-BB17-7B91DA280D9D}" type="pres">
      <dgm:prSet presAssocID="{C9AEA696-0681-1048-B1FC-5A19A93BB40F}" presName="vert0" presStyleCnt="0">
        <dgm:presLayoutVars>
          <dgm:dir/>
          <dgm:animOne val="branch"/>
          <dgm:animLvl val="lvl"/>
        </dgm:presLayoutVars>
      </dgm:prSet>
      <dgm:spPr/>
    </dgm:pt>
    <dgm:pt modelId="{5E34EA0E-2E0A-B84A-9A32-EA6238AFC327}" type="pres">
      <dgm:prSet presAssocID="{D3B145DF-EB4F-8B41-8EEB-F652011E21A6}" presName="thickLine" presStyleLbl="alignNode1" presStyleIdx="0" presStyleCnt="2"/>
      <dgm:spPr/>
    </dgm:pt>
    <dgm:pt modelId="{8F4F522A-0C4A-484C-96B9-3BD3C38B5004}" type="pres">
      <dgm:prSet presAssocID="{D3B145DF-EB4F-8B41-8EEB-F652011E21A6}" presName="horz1" presStyleCnt="0"/>
      <dgm:spPr/>
    </dgm:pt>
    <dgm:pt modelId="{8F28EBCD-65F4-AF49-8CEA-9070A6C534CD}" type="pres">
      <dgm:prSet presAssocID="{D3B145DF-EB4F-8B41-8EEB-F652011E21A6}" presName="tx1" presStyleLbl="revTx" presStyleIdx="0" presStyleCnt="2" custLinFactNeighborX="-2456" custLinFactNeighborY="-22160"/>
      <dgm:spPr/>
    </dgm:pt>
    <dgm:pt modelId="{D7B6CC73-4D38-B547-8703-F4EF3518F0F7}" type="pres">
      <dgm:prSet presAssocID="{D3B145DF-EB4F-8B41-8EEB-F652011E21A6}" presName="vert1" presStyleCnt="0"/>
      <dgm:spPr/>
    </dgm:pt>
    <dgm:pt modelId="{0C0B3CAB-79FC-314E-B725-7089EE1F1EDB}" type="pres">
      <dgm:prSet presAssocID="{1B448A60-FDD9-3C42-879F-4D61F44F773D}" presName="thickLine" presStyleLbl="alignNode1" presStyleIdx="1" presStyleCnt="2"/>
      <dgm:spPr/>
    </dgm:pt>
    <dgm:pt modelId="{3406EB7C-01FF-0940-9F35-1DBEB38B64C9}" type="pres">
      <dgm:prSet presAssocID="{1B448A60-FDD9-3C42-879F-4D61F44F773D}" presName="horz1" presStyleCnt="0"/>
      <dgm:spPr/>
    </dgm:pt>
    <dgm:pt modelId="{113F6B67-E607-1943-AF9D-F00B7232D656}" type="pres">
      <dgm:prSet presAssocID="{1B448A60-FDD9-3C42-879F-4D61F44F773D}" presName="tx1" presStyleLbl="revTx" presStyleIdx="1" presStyleCnt="2"/>
      <dgm:spPr/>
    </dgm:pt>
    <dgm:pt modelId="{D938CD1F-6B40-924E-8961-D6304457DD7C}" type="pres">
      <dgm:prSet presAssocID="{1B448A60-FDD9-3C42-879F-4D61F44F773D}" presName="vert1" presStyleCnt="0"/>
      <dgm:spPr/>
    </dgm:pt>
  </dgm:ptLst>
  <dgm:cxnLst>
    <dgm:cxn modelId="{76449C2A-460B-FE42-B9C2-C62F3DBA8D35}" type="presOf" srcId="{1B448A60-FDD9-3C42-879F-4D61F44F773D}" destId="{113F6B67-E607-1943-AF9D-F00B7232D656}" srcOrd="0" destOrd="0" presId="urn:microsoft.com/office/officeart/2008/layout/LinedList"/>
    <dgm:cxn modelId="{6DA52897-058F-2E4C-A5A0-1F38BBD9B1B5}" type="presOf" srcId="{D3B145DF-EB4F-8B41-8EEB-F652011E21A6}" destId="{8F28EBCD-65F4-AF49-8CEA-9070A6C534CD}" srcOrd="0" destOrd="0" presId="urn:microsoft.com/office/officeart/2008/layout/LinedList"/>
    <dgm:cxn modelId="{304105C2-C75B-1E4E-A153-B68E6C35838C}" srcId="{C9AEA696-0681-1048-B1FC-5A19A93BB40F}" destId="{D3B145DF-EB4F-8B41-8EEB-F652011E21A6}" srcOrd="0" destOrd="0" parTransId="{160507F0-35A3-6B45-A2C5-BAB848485E4B}" sibTransId="{223A282C-FDE3-C346-8401-445E601F1ED8}"/>
    <dgm:cxn modelId="{A9CD1AC4-2E2B-BA44-B616-C3546D6DBC40}" srcId="{C9AEA696-0681-1048-B1FC-5A19A93BB40F}" destId="{1B448A60-FDD9-3C42-879F-4D61F44F773D}" srcOrd="1" destOrd="0" parTransId="{E3EE3EBF-922A-F141-AB6B-5151D77F565A}" sibTransId="{D5958676-5FB6-D247-BA7E-E46BECF57B02}"/>
    <dgm:cxn modelId="{835658E6-C4DA-FE44-914E-4C3224E6DDC0}" type="presOf" srcId="{C9AEA696-0681-1048-B1FC-5A19A93BB40F}" destId="{4887C829-EDF1-9B45-BB17-7B91DA280D9D}" srcOrd="0" destOrd="0" presId="urn:microsoft.com/office/officeart/2008/layout/LinedList"/>
    <dgm:cxn modelId="{6BE1A0A1-85EE-5146-BD99-148053BD35B9}" type="presParOf" srcId="{4887C829-EDF1-9B45-BB17-7B91DA280D9D}" destId="{5E34EA0E-2E0A-B84A-9A32-EA6238AFC327}" srcOrd="0" destOrd="0" presId="urn:microsoft.com/office/officeart/2008/layout/LinedList"/>
    <dgm:cxn modelId="{717E8AEF-C9C5-9D44-88C2-F35CA7298CA1}" type="presParOf" srcId="{4887C829-EDF1-9B45-BB17-7B91DA280D9D}" destId="{8F4F522A-0C4A-484C-96B9-3BD3C38B5004}" srcOrd="1" destOrd="0" presId="urn:microsoft.com/office/officeart/2008/layout/LinedList"/>
    <dgm:cxn modelId="{1BF08D7C-E3A5-5C4C-8671-BAD35245DD65}" type="presParOf" srcId="{8F4F522A-0C4A-484C-96B9-3BD3C38B5004}" destId="{8F28EBCD-65F4-AF49-8CEA-9070A6C534CD}" srcOrd="0" destOrd="0" presId="urn:microsoft.com/office/officeart/2008/layout/LinedList"/>
    <dgm:cxn modelId="{CD3C75AB-80BB-4343-9FA1-CB21A9C5B0AD}" type="presParOf" srcId="{8F4F522A-0C4A-484C-96B9-3BD3C38B5004}" destId="{D7B6CC73-4D38-B547-8703-F4EF3518F0F7}" srcOrd="1" destOrd="0" presId="urn:microsoft.com/office/officeart/2008/layout/LinedList"/>
    <dgm:cxn modelId="{E2B6DFDF-7847-8B40-89BB-97C831CD7535}" type="presParOf" srcId="{4887C829-EDF1-9B45-BB17-7B91DA280D9D}" destId="{0C0B3CAB-79FC-314E-B725-7089EE1F1EDB}" srcOrd="2" destOrd="0" presId="urn:microsoft.com/office/officeart/2008/layout/LinedList"/>
    <dgm:cxn modelId="{4B1D65D3-F202-7843-82CA-B82964ECA831}" type="presParOf" srcId="{4887C829-EDF1-9B45-BB17-7B91DA280D9D}" destId="{3406EB7C-01FF-0940-9F35-1DBEB38B64C9}" srcOrd="3" destOrd="0" presId="urn:microsoft.com/office/officeart/2008/layout/LinedList"/>
    <dgm:cxn modelId="{9D8154BA-10E8-324E-9510-07D69395AF4B}" type="presParOf" srcId="{3406EB7C-01FF-0940-9F35-1DBEB38B64C9}" destId="{113F6B67-E607-1943-AF9D-F00B7232D656}" srcOrd="0" destOrd="0" presId="urn:microsoft.com/office/officeart/2008/layout/LinedList"/>
    <dgm:cxn modelId="{86DC825C-4EC0-BA4B-B1DA-E301A0F3CDF6}" type="presParOf" srcId="{3406EB7C-01FF-0940-9F35-1DBEB38B64C9}" destId="{D938CD1F-6B40-924E-8961-D6304457DD7C}"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B60737-FA3D-AC4A-859F-6185DA2A9ED9}"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n-GB"/>
        </a:p>
      </dgm:t>
    </dgm:pt>
    <dgm:pt modelId="{599C2DC0-79E3-A84C-A35A-E91C2B98900E}">
      <dgm:prSet custT="1"/>
      <dgm:spPr>
        <a:solidFill>
          <a:schemeClr val="accent3">
            <a:lumMod val="20000"/>
            <a:lumOff val="80000"/>
            <a:alpha val="70000"/>
          </a:schemeClr>
        </a:solidFill>
        <a:effectLst>
          <a:softEdge rad="63500"/>
        </a:effectLst>
      </dgm:spPr>
      <dgm:t>
        <a:bodyPr/>
        <a:lstStyle/>
        <a:p>
          <a:pPr>
            <a:lnSpc>
              <a:spcPct val="100000"/>
            </a:lnSpc>
          </a:pPr>
          <a:r>
            <a:rPr lang="en-GB" sz="1800" dirty="0">
              <a:solidFill>
                <a:schemeClr val="tx2"/>
              </a:solidFill>
              <a:latin typeface="Arial" panose="020B0604020202020204" pitchFamily="34" charset="0"/>
              <a:cs typeface="Arial" panose="020B0604020202020204" pitchFamily="34" charset="0"/>
            </a:rPr>
            <a:t>UK is in process of developing a new </a:t>
          </a:r>
          <a:r>
            <a:rPr lang="en-GB" sz="1800" b="1" dirty="0">
              <a:solidFill>
                <a:schemeClr val="tx2"/>
              </a:solidFill>
              <a:latin typeface="Arial" panose="020B0604020202020204" pitchFamily="34" charset="0"/>
              <a:cs typeface="Arial" panose="020B0604020202020204" pitchFamily="34" charset="0"/>
            </a:rPr>
            <a:t>UK National Disability Strategy </a:t>
          </a:r>
          <a:r>
            <a:rPr lang="en-GB" sz="1800" dirty="0">
              <a:solidFill>
                <a:schemeClr val="tx2"/>
              </a:solidFill>
              <a:latin typeface="Arial" panose="020B0604020202020204" pitchFamily="34" charset="0"/>
              <a:cs typeface="Arial" panose="020B0604020202020204" pitchFamily="34" charset="0"/>
            </a:rPr>
            <a:t>in 2020 after widespread consultation – likely to have an international angle.</a:t>
          </a:r>
        </a:p>
      </dgm:t>
    </dgm:pt>
    <dgm:pt modelId="{F285CE84-FC72-624B-9CA2-F8BEA9471AE8}" type="parTrans" cxnId="{2C6C1AD3-7531-4C41-8686-0D9B67694442}">
      <dgm:prSet/>
      <dgm:spPr/>
      <dgm:t>
        <a:bodyPr/>
        <a:lstStyle/>
        <a:p>
          <a:endParaRPr lang="en-GB">
            <a:latin typeface="Arial" panose="020B0604020202020204" pitchFamily="34" charset="0"/>
            <a:cs typeface="Arial" panose="020B0604020202020204" pitchFamily="34" charset="0"/>
          </a:endParaRPr>
        </a:p>
      </dgm:t>
    </dgm:pt>
    <dgm:pt modelId="{137F3A49-23DC-DD48-BB73-3FD02F09AA3B}" type="sibTrans" cxnId="{2C6C1AD3-7531-4C41-8686-0D9B67694442}">
      <dgm:prSet/>
      <dgm:spPr/>
      <dgm:t>
        <a:bodyPr/>
        <a:lstStyle/>
        <a:p>
          <a:endParaRPr lang="en-GB">
            <a:latin typeface="Arial" panose="020B0604020202020204" pitchFamily="34" charset="0"/>
            <a:cs typeface="Arial" panose="020B0604020202020204" pitchFamily="34" charset="0"/>
          </a:endParaRPr>
        </a:p>
      </dgm:t>
    </dgm:pt>
    <dgm:pt modelId="{C8EF34A0-666B-AA43-88A3-44C0D3DFCCC2}">
      <dgm:prSet custT="1"/>
      <dgm:spPr>
        <a:solidFill>
          <a:schemeClr val="accent4">
            <a:lumMod val="20000"/>
            <a:lumOff val="80000"/>
            <a:alpha val="70000"/>
          </a:schemeClr>
        </a:solidFill>
        <a:effectLst>
          <a:softEdge rad="63500"/>
        </a:effectLst>
      </dgm:spPr>
      <dgm:t>
        <a:bodyPr/>
        <a:lstStyle/>
        <a:p>
          <a:pPr>
            <a:lnSpc>
              <a:spcPct val="100000"/>
            </a:lnSpc>
          </a:pPr>
          <a:r>
            <a:rPr lang="en-GB" altLang="en-US" sz="1800" dirty="0">
              <a:solidFill>
                <a:srgbClr val="003976"/>
              </a:solidFill>
              <a:latin typeface="Arial" panose="020B0604020202020204" pitchFamily="34" charset="0"/>
              <a:cs typeface="Arial" panose="020B0604020202020204" pitchFamily="34" charset="0"/>
            </a:rPr>
            <a:t>The </a:t>
          </a:r>
          <a:r>
            <a:rPr lang="en-GB" altLang="en-US" sz="1800" b="1" dirty="0">
              <a:solidFill>
                <a:srgbClr val="003976"/>
              </a:solidFill>
              <a:latin typeface="Arial" panose="020B0604020202020204" pitchFamily="34" charset="0"/>
              <a:cs typeface="Arial" panose="020B0604020202020204" pitchFamily="34" charset="0"/>
            </a:rPr>
            <a:t>World Bank launched its disability inclusion and accountability framework </a:t>
          </a:r>
          <a:r>
            <a:rPr lang="en-GB" altLang="en-US" sz="1800" dirty="0">
              <a:solidFill>
                <a:srgbClr val="003976"/>
              </a:solidFill>
              <a:latin typeface="Arial" panose="020B0604020202020204" pitchFamily="34" charset="0"/>
              <a:cs typeface="Arial" panose="020B0604020202020204" pitchFamily="34" charset="0"/>
            </a:rPr>
            <a:t>in 2018 including ambitious targets for inclusive projects, including around transport and urban </a:t>
          </a:r>
          <a:endParaRPr lang="en-GB" sz="1800" dirty="0">
            <a:latin typeface="Arial" panose="020B0604020202020204" pitchFamily="34" charset="0"/>
            <a:cs typeface="Arial" panose="020B0604020202020204" pitchFamily="34" charset="0"/>
          </a:endParaRPr>
        </a:p>
      </dgm:t>
    </dgm:pt>
    <dgm:pt modelId="{C06E7937-6964-9741-9F25-2872F6BCB74A}" type="parTrans" cxnId="{30C1C276-5F8B-DB43-A737-CB9522D8845B}">
      <dgm:prSet/>
      <dgm:spPr/>
      <dgm:t>
        <a:bodyPr/>
        <a:lstStyle/>
        <a:p>
          <a:endParaRPr lang="en-GB">
            <a:latin typeface="Arial" panose="020B0604020202020204" pitchFamily="34" charset="0"/>
            <a:cs typeface="Arial" panose="020B0604020202020204" pitchFamily="34" charset="0"/>
          </a:endParaRPr>
        </a:p>
      </dgm:t>
    </dgm:pt>
    <dgm:pt modelId="{08E3452E-A3E0-464D-B2B6-5F457C2FE943}" type="sibTrans" cxnId="{30C1C276-5F8B-DB43-A737-CB9522D8845B}">
      <dgm:prSet/>
      <dgm:spPr/>
      <dgm:t>
        <a:bodyPr/>
        <a:lstStyle/>
        <a:p>
          <a:endParaRPr lang="en-GB">
            <a:latin typeface="Arial" panose="020B0604020202020204" pitchFamily="34" charset="0"/>
            <a:cs typeface="Arial" panose="020B0604020202020204" pitchFamily="34" charset="0"/>
          </a:endParaRPr>
        </a:p>
      </dgm:t>
    </dgm:pt>
    <dgm:pt modelId="{A20DB434-082F-F149-8DF4-D8F5A5D453E2}">
      <dgm:prSet custT="1"/>
      <dgm:spPr>
        <a:solidFill>
          <a:schemeClr val="bg2">
            <a:lumMod val="90000"/>
            <a:alpha val="70000"/>
          </a:schemeClr>
        </a:solidFill>
        <a:effectLst>
          <a:softEdge rad="127000"/>
        </a:effectLst>
      </dgm:spPr>
      <dgm:t>
        <a:bodyPr/>
        <a:lstStyle/>
        <a:p>
          <a:pPr>
            <a:lnSpc>
              <a:spcPct val="100000"/>
            </a:lnSpc>
          </a:pPr>
          <a:r>
            <a:rPr lang="en-GB" altLang="en-US" sz="1800" b="1" dirty="0">
              <a:solidFill>
                <a:srgbClr val="003976"/>
              </a:solidFill>
              <a:latin typeface="Arial" panose="020B0604020202020204" pitchFamily="34" charset="0"/>
              <a:cs typeface="Arial" panose="020B0604020202020204" pitchFamily="34" charset="0"/>
            </a:rPr>
            <a:t>World Economic Forum </a:t>
          </a:r>
          <a:r>
            <a:rPr lang="en-GB" altLang="en-US" sz="1800" b="0" dirty="0">
              <a:solidFill>
                <a:srgbClr val="003976"/>
              </a:solidFill>
              <a:latin typeface="Arial" panose="020B0604020202020204" pitchFamily="34" charset="0"/>
              <a:cs typeface="Arial" panose="020B0604020202020204" pitchFamily="34" charset="0"/>
            </a:rPr>
            <a:t>(2019) made strong economic case for disability inclusion and stressed the need for a </a:t>
          </a:r>
          <a:r>
            <a:rPr lang="en-GB" altLang="en-US" sz="1800" b="1" dirty="0">
              <a:solidFill>
                <a:srgbClr val="003976"/>
              </a:solidFill>
              <a:latin typeface="Arial" panose="020B0604020202020204" pitchFamily="34" charset="0"/>
              <a:cs typeface="Arial" panose="020B0604020202020204" pitchFamily="34" charset="0"/>
            </a:rPr>
            <a:t>global standard in workplace disability equality</a:t>
          </a:r>
          <a:r>
            <a:rPr lang="en-GB" altLang="en-US" sz="1800" b="0" dirty="0">
              <a:solidFill>
                <a:srgbClr val="003976"/>
              </a:solidFill>
              <a:latin typeface="Arial" panose="020B0604020202020204" pitchFamily="34" charset="0"/>
              <a:cs typeface="Arial" panose="020B0604020202020204" pitchFamily="34" charset="0"/>
            </a:rPr>
            <a:t>.</a:t>
          </a:r>
          <a:endParaRPr lang="en-GB" sz="1800" b="0" dirty="0">
            <a:latin typeface="Arial" panose="020B0604020202020204" pitchFamily="34" charset="0"/>
            <a:cs typeface="Arial" panose="020B0604020202020204" pitchFamily="34" charset="0"/>
          </a:endParaRPr>
        </a:p>
      </dgm:t>
    </dgm:pt>
    <dgm:pt modelId="{278E2BB2-1FF2-884B-98DE-636D1E6D1326}" type="parTrans" cxnId="{D5A8D1E9-FC9E-D94E-AE7C-BEA7C06855ED}">
      <dgm:prSet/>
      <dgm:spPr/>
      <dgm:t>
        <a:bodyPr/>
        <a:lstStyle/>
        <a:p>
          <a:endParaRPr lang="en-GB">
            <a:latin typeface="Arial" panose="020B0604020202020204" pitchFamily="34" charset="0"/>
            <a:cs typeface="Arial" panose="020B0604020202020204" pitchFamily="34" charset="0"/>
          </a:endParaRPr>
        </a:p>
      </dgm:t>
    </dgm:pt>
    <dgm:pt modelId="{F6448913-F767-9946-BBCF-2DE99A02AED6}" type="sibTrans" cxnId="{D5A8D1E9-FC9E-D94E-AE7C-BEA7C06855ED}">
      <dgm:prSet/>
      <dgm:spPr/>
      <dgm:t>
        <a:bodyPr/>
        <a:lstStyle/>
        <a:p>
          <a:endParaRPr lang="en-GB">
            <a:latin typeface="Arial" panose="020B0604020202020204" pitchFamily="34" charset="0"/>
            <a:cs typeface="Arial" panose="020B0604020202020204" pitchFamily="34" charset="0"/>
          </a:endParaRPr>
        </a:p>
      </dgm:t>
    </dgm:pt>
    <dgm:pt modelId="{3DA4E793-F504-DC43-AB97-20A40AB32A49}">
      <dgm:prSet custT="1"/>
      <dgm:spPr>
        <a:solidFill>
          <a:schemeClr val="accent6">
            <a:lumMod val="20000"/>
            <a:lumOff val="80000"/>
            <a:alpha val="52000"/>
          </a:schemeClr>
        </a:solidFill>
        <a:effectLst>
          <a:softEdge rad="63500"/>
        </a:effectLst>
      </dgm:spPr>
      <dgm:t>
        <a:bodyPr/>
        <a:lstStyle/>
        <a:p>
          <a:pPr>
            <a:lnSpc>
              <a:spcPct val="100000"/>
            </a:lnSpc>
          </a:pPr>
          <a:r>
            <a:rPr lang="en-GB" sz="1800" i="0" dirty="0">
              <a:solidFill>
                <a:srgbClr val="073A7E"/>
              </a:solidFill>
              <a:latin typeface="Arial" panose="020B0604020202020204" pitchFamily="34" charset="0"/>
              <a:cs typeface="Arial" panose="020B0604020202020204" pitchFamily="34" charset="0"/>
            </a:rPr>
            <a:t>DFID’s Economic Development Strategy commits DFID and ODA spending departments to </a:t>
          </a:r>
          <a:r>
            <a:rPr lang="en-GB" sz="1800" b="1" i="0" dirty="0">
              <a:solidFill>
                <a:srgbClr val="073A7E"/>
              </a:solidFill>
              <a:latin typeface="Arial" panose="020B0604020202020204" pitchFamily="34" charset="0"/>
              <a:cs typeface="Arial" panose="020B0604020202020204" pitchFamily="34" charset="0"/>
            </a:rPr>
            <a:t>focus on the poorest and most marginalised people </a:t>
          </a:r>
          <a:r>
            <a:rPr lang="en-GB" sz="1800" i="0" dirty="0">
              <a:solidFill>
                <a:srgbClr val="073A7E"/>
              </a:solidFill>
              <a:latin typeface="Arial" panose="020B0604020202020204" pitchFamily="34" charset="0"/>
              <a:cs typeface="Arial" panose="020B0604020202020204" pitchFamily="34" charset="0"/>
            </a:rPr>
            <a:t>- women and girls and people with disabilities are highlighted in particular </a:t>
          </a:r>
        </a:p>
      </dgm:t>
    </dgm:pt>
    <dgm:pt modelId="{AF7314EE-6D0E-D34C-BE91-0F27FCE5514D}" type="sibTrans" cxnId="{12EDC522-75B7-C746-A424-BAB88ADC0F0E}">
      <dgm:prSet/>
      <dgm:spPr>
        <a:ln>
          <a:solidFill>
            <a:schemeClr val="tx1"/>
          </a:solidFill>
        </a:ln>
      </dgm:spPr>
      <dgm:t>
        <a:bodyPr/>
        <a:lstStyle/>
        <a:p>
          <a:endParaRPr lang="en-GB">
            <a:latin typeface="Arial" panose="020B0604020202020204" pitchFamily="34" charset="0"/>
            <a:cs typeface="Arial" panose="020B0604020202020204" pitchFamily="34" charset="0"/>
          </a:endParaRPr>
        </a:p>
      </dgm:t>
    </dgm:pt>
    <dgm:pt modelId="{73773B8B-B33A-244E-8588-FA938EC5CAB7}" type="parTrans" cxnId="{12EDC522-75B7-C746-A424-BAB88ADC0F0E}">
      <dgm:prSet/>
      <dgm:spPr/>
      <dgm:t>
        <a:bodyPr/>
        <a:lstStyle/>
        <a:p>
          <a:endParaRPr lang="en-GB">
            <a:latin typeface="Arial" panose="020B0604020202020204" pitchFamily="34" charset="0"/>
            <a:cs typeface="Arial" panose="020B0604020202020204" pitchFamily="34" charset="0"/>
          </a:endParaRPr>
        </a:p>
      </dgm:t>
    </dgm:pt>
    <dgm:pt modelId="{58392C60-A591-1E4B-9355-099D5C4BF617}" type="pres">
      <dgm:prSet presAssocID="{86B60737-FA3D-AC4A-859F-6185DA2A9ED9}" presName="Name0" presStyleCnt="0">
        <dgm:presLayoutVars>
          <dgm:chMax val="7"/>
          <dgm:chPref val="7"/>
          <dgm:dir/>
        </dgm:presLayoutVars>
      </dgm:prSet>
      <dgm:spPr/>
    </dgm:pt>
    <dgm:pt modelId="{EF6933CA-026B-484D-A1F3-35DD4ACEC84F}" type="pres">
      <dgm:prSet presAssocID="{86B60737-FA3D-AC4A-859F-6185DA2A9ED9}" presName="Name1" presStyleCnt="0"/>
      <dgm:spPr/>
    </dgm:pt>
    <dgm:pt modelId="{65DC53F5-4E30-014E-A1B5-ADEE1719C85E}" type="pres">
      <dgm:prSet presAssocID="{86B60737-FA3D-AC4A-859F-6185DA2A9ED9}" presName="cycle" presStyleCnt="0"/>
      <dgm:spPr/>
    </dgm:pt>
    <dgm:pt modelId="{159B17FF-56E6-8245-BCEC-D3DAB38FAE5D}" type="pres">
      <dgm:prSet presAssocID="{86B60737-FA3D-AC4A-859F-6185DA2A9ED9}" presName="srcNode" presStyleLbl="node1" presStyleIdx="0" presStyleCnt="4"/>
      <dgm:spPr/>
    </dgm:pt>
    <dgm:pt modelId="{748A19AC-B092-4640-804F-A631FD0AED0C}" type="pres">
      <dgm:prSet presAssocID="{86B60737-FA3D-AC4A-859F-6185DA2A9ED9}" presName="conn" presStyleLbl="parChTrans1D2" presStyleIdx="0" presStyleCnt="1"/>
      <dgm:spPr/>
    </dgm:pt>
    <dgm:pt modelId="{C027D835-9040-AF44-B979-B272B91C5F28}" type="pres">
      <dgm:prSet presAssocID="{86B60737-FA3D-AC4A-859F-6185DA2A9ED9}" presName="extraNode" presStyleLbl="node1" presStyleIdx="0" presStyleCnt="4"/>
      <dgm:spPr/>
    </dgm:pt>
    <dgm:pt modelId="{8E048DF9-FB0B-0241-A543-07822D3AF9E0}" type="pres">
      <dgm:prSet presAssocID="{86B60737-FA3D-AC4A-859F-6185DA2A9ED9}" presName="dstNode" presStyleLbl="node1" presStyleIdx="0" presStyleCnt="4"/>
      <dgm:spPr/>
    </dgm:pt>
    <dgm:pt modelId="{3D1C706D-C5F5-1F42-8407-1B393B70C60D}" type="pres">
      <dgm:prSet presAssocID="{3DA4E793-F504-DC43-AB97-20A40AB32A49}" presName="text_1" presStyleLbl="node1" presStyleIdx="0" presStyleCnt="4" custScaleY="170182">
        <dgm:presLayoutVars>
          <dgm:bulletEnabled val="1"/>
        </dgm:presLayoutVars>
      </dgm:prSet>
      <dgm:spPr/>
    </dgm:pt>
    <dgm:pt modelId="{D25A292F-1CB7-8647-9E10-EE3176BD4BF5}" type="pres">
      <dgm:prSet presAssocID="{3DA4E793-F504-DC43-AB97-20A40AB32A49}" presName="accent_1" presStyleCnt="0"/>
      <dgm:spPr/>
    </dgm:pt>
    <dgm:pt modelId="{19189BF1-CDB9-054A-8EB1-D3F41F329260}" type="pres">
      <dgm:prSet presAssocID="{3DA4E793-F504-DC43-AB97-20A40AB32A49}" presName="accentRepeatNode" presStyleLbl="solidFgAcc1" presStyleIdx="0" presStyleCnt="4"/>
      <dgm:spPr>
        <a:ln>
          <a:solidFill>
            <a:schemeClr val="tx1"/>
          </a:solidFill>
        </a:ln>
      </dgm:spPr>
    </dgm:pt>
    <dgm:pt modelId="{57DED7D7-C6DD-724A-95DA-E8DB1954848E}" type="pres">
      <dgm:prSet presAssocID="{599C2DC0-79E3-A84C-A35A-E91C2B98900E}" presName="text_2" presStyleLbl="node1" presStyleIdx="1" presStyleCnt="4" custScaleY="130873">
        <dgm:presLayoutVars>
          <dgm:bulletEnabled val="1"/>
        </dgm:presLayoutVars>
      </dgm:prSet>
      <dgm:spPr/>
    </dgm:pt>
    <dgm:pt modelId="{8B16FC54-4CA6-1D4D-B0B2-188BD8B8A7AB}" type="pres">
      <dgm:prSet presAssocID="{599C2DC0-79E3-A84C-A35A-E91C2B98900E}" presName="accent_2" presStyleCnt="0"/>
      <dgm:spPr/>
    </dgm:pt>
    <dgm:pt modelId="{F944A884-AACF-0E4F-A01D-EE9A2ED7A861}" type="pres">
      <dgm:prSet presAssocID="{599C2DC0-79E3-A84C-A35A-E91C2B98900E}" presName="accentRepeatNode" presStyleLbl="solidFgAcc1" presStyleIdx="1" presStyleCnt="4"/>
      <dgm:spPr>
        <a:ln>
          <a:solidFill>
            <a:schemeClr val="tx1"/>
          </a:solidFill>
        </a:ln>
      </dgm:spPr>
    </dgm:pt>
    <dgm:pt modelId="{0DEFB946-97C8-A541-99C4-AB1EA79AA7DF}" type="pres">
      <dgm:prSet presAssocID="{C8EF34A0-666B-AA43-88A3-44C0D3DFCCC2}" presName="text_3" presStyleLbl="node1" presStyleIdx="2" presStyleCnt="4" custScaleY="149966">
        <dgm:presLayoutVars>
          <dgm:bulletEnabled val="1"/>
        </dgm:presLayoutVars>
      </dgm:prSet>
      <dgm:spPr/>
    </dgm:pt>
    <dgm:pt modelId="{2D91FAF8-9689-4C4C-91C7-F2A0C8B62CDF}" type="pres">
      <dgm:prSet presAssocID="{C8EF34A0-666B-AA43-88A3-44C0D3DFCCC2}" presName="accent_3" presStyleCnt="0"/>
      <dgm:spPr/>
    </dgm:pt>
    <dgm:pt modelId="{C0831865-5A14-7849-8277-C6125B809BDD}" type="pres">
      <dgm:prSet presAssocID="{C8EF34A0-666B-AA43-88A3-44C0D3DFCCC2}" presName="accentRepeatNode" presStyleLbl="solidFgAcc1" presStyleIdx="2" presStyleCnt="4"/>
      <dgm:spPr>
        <a:ln>
          <a:solidFill>
            <a:schemeClr val="tx1"/>
          </a:solidFill>
        </a:ln>
      </dgm:spPr>
    </dgm:pt>
    <dgm:pt modelId="{B9BF3B0E-A1ED-F64C-9115-B01DB705D308}" type="pres">
      <dgm:prSet presAssocID="{A20DB434-082F-F149-8DF4-D8F5A5D453E2}" presName="text_4" presStyleLbl="node1" presStyleIdx="3" presStyleCnt="4" custScaleY="142827">
        <dgm:presLayoutVars>
          <dgm:bulletEnabled val="1"/>
        </dgm:presLayoutVars>
      </dgm:prSet>
      <dgm:spPr/>
    </dgm:pt>
    <dgm:pt modelId="{D7A7F7F5-BE2B-AD43-8090-ADA32AC5CEEF}" type="pres">
      <dgm:prSet presAssocID="{A20DB434-082F-F149-8DF4-D8F5A5D453E2}" presName="accent_4" presStyleCnt="0"/>
      <dgm:spPr/>
    </dgm:pt>
    <dgm:pt modelId="{6D92570A-A59C-DA4C-98B3-D48FB825E59B}" type="pres">
      <dgm:prSet presAssocID="{A20DB434-082F-F149-8DF4-D8F5A5D453E2}" presName="accentRepeatNode" presStyleLbl="solidFgAcc1" presStyleIdx="3" presStyleCnt="4"/>
      <dgm:spPr>
        <a:ln>
          <a:solidFill>
            <a:schemeClr val="tx1"/>
          </a:solidFill>
        </a:ln>
      </dgm:spPr>
    </dgm:pt>
  </dgm:ptLst>
  <dgm:cxnLst>
    <dgm:cxn modelId="{15AFBA14-8EFE-B74B-AF81-0AC1D3BF1C98}" type="presOf" srcId="{599C2DC0-79E3-A84C-A35A-E91C2B98900E}" destId="{57DED7D7-C6DD-724A-95DA-E8DB1954848E}" srcOrd="0" destOrd="0" presId="urn:microsoft.com/office/officeart/2008/layout/VerticalCurvedList"/>
    <dgm:cxn modelId="{12EDC522-75B7-C746-A424-BAB88ADC0F0E}" srcId="{86B60737-FA3D-AC4A-859F-6185DA2A9ED9}" destId="{3DA4E793-F504-DC43-AB97-20A40AB32A49}" srcOrd="0" destOrd="0" parTransId="{73773B8B-B33A-244E-8588-FA938EC5CAB7}" sibTransId="{AF7314EE-6D0E-D34C-BE91-0F27FCE5514D}"/>
    <dgm:cxn modelId="{F85A5F24-ECAB-E242-B55C-B85ADC85D56D}" type="presOf" srcId="{C8EF34A0-666B-AA43-88A3-44C0D3DFCCC2}" destId="{0DEFB946-97C8-A541-99C4-AB1EA79AA7DF}" srcOrd="0" destOrd="0" presId="urn:microsoft.com/office/officeart/2008/layout/VerticalCurvedList"/>
    <dgm:cxn modelId="{6F2AC93F-33E8-E74E-8DCF-371521265B85}" type="presOf" srcId="{A20DB434-082F-F149-8DF4-D8F5A5D453E2}" destId="{B9BF3B0E-A1ED-F64C-9115-B01DB705D308}" srcOrd="0" destOrd="0" presId="urn:microsoft.com/office/officeart/2008/layout/VerticalCurvedList"/>
    <dgm:cxn modelId="{89DB4042-1702-4144-BAB1-777576BF6963}" type="presOf" srcId="{86B60737-FA3D-AC4A-859F-6185DA2A9ED9}" destId="{58392C60-A591-1E4B-9355-099D5C4BF617}" srcOrd="0" destOrd="0" presId="urn:microsoft.com/office/officeart/2008/layout/VerticalCurvedList"/>
    <dgm:cxn modelId="{30C1C276-5F8B-DB43-A737-CB9522D8845B}" srcId="{86B60737-FA3D-AC4A-859F-6185DA2A9ED9}" destId="{C8EF34A0-666B-AA43-88A3-44C0D3DFCCC2}" srcOrd="2" destOrd="0" parTransId="{C06E7937-6964-9741-9F25-2872F6BCB74A}" sibTransId="{08E3452E-A3E0-464D-B2B6-5F457C2FE943}"/>
    <dgm:cxn modelId="{A476B1C9-3487-5941-A9FC-6125220F7B2B}" type="presOf" srcId="{AF7314EE-6D0E-D34C-BE91-0F27FCE5514D}" destId="{748A19AC-B092-4640-804F-A631FD0AED0C}" srcOrd="0" destOrd="0" presId="urn:microsoft.com/office/officeart/2008/layout/VerticalCurvedList"/>
    <dgm:cxn modelId="{2C6C1AD3-7531-4C41-8686-0D9B67694442}" srcId="{86B60737-FA3D-AC4A-859F-6185DA2A9ED9}" destId="{599C2DC0-79E3-A84C-A35A-E91C2B98900E}" srcOrd="1" destOrd="0" parTransId="{F285CE84-FC72-624B-9CA2-F8BEA9471AE8}" sibTransId="{137F3A49-23DC-DD48-BB73-3FD02F09AA3B}"/>
    <dgm:cxn modelId="{48DD6FE4-C1CF-F24E-83ED-A934376AF3FC}" type="presOf" srcId="{3DA4E793-F504-DC43-AB97-20A40AB32A49}" destId="{3D1C706D-C5F5-1F42-8407-1B393B70C60D}" srcOrd="0" destOrd="0" presId="urn:microsoft.com/office/officeart/2008/layout/VerticalCurvedList"/>
    <dgm:cxn modelId="{D5A8D1E9-FC9E-D94E-AE7C-BEA7C06855ED}" srcId="{86B60737-FA3D-AC4A-859F-6185DA2A9ED9}" destId="{A20DB434-082F-F149-8DF4-D8F5A5D453E2}" srcOrd="3" destOrd="0" parTransId="{278E2BB2-1FF2-884B-98DE-636D1E6D1326}" sibTransId="{F6448913-F767-9946-BBCF-2DE99A02AED6}"/>
    <dgm:cxn modelId="{64C1BD13-C15B-324E-BA2E-86EC906700C2}" type="presParOf" srcId="{58392C60-A591-1E4B-9355-099D5C4BF617}" destId="{EF6933CA-026B-484D-A1F3-35DD4ACEC84F}" srcOrd="0" destOrd="0" presId="urn:microsoft.com/office/officeart/2008/layout/VerticalCurvedList"/>
    <dgm:cxn modelId="{96035226-2688-1E4B-A5F0-7B5D5FD7ED07}" type="presParOf" srcId="{EF6933CA-026B-484D-A1F3-35DD4ACEC84F}" destId="{65DC53F5-4E30-014E-A1B5-ADEE1719C85E}" srcOrd="0" destOrd="0" presId="urn:microsoft.com/office/officeart/2008/layout/VerticalCurvedList"/>
    <dgm:cxn modelId="{7329117D-14E0-AD49-8B05-0F6345A8BECF}" type="presParOf" srcId="{65DC53F5-4E30-014E-A1B5-ADEE1719C85E}" destId="{159B17FF-56E6-8245-BCEC-D3DAB38FAE5D}" srcOrd="0" destOrd="0" presId="urn:microsoft.com/office/officeart/2008/layout/VerticalCurvedList"/>
    <dgm:cxn modelId="{9001EC09-55C0-484F-9928-9BF50969C0A6}" type="presParOf" srcId="{65DC53F5-4E30-014E-A1B5-ADEE1719C85E}" destId="{748A19AC-B092-4640-804F-A631FD0AED0C}" srcOrd="1" destOrd="0" presId="urn:microsoft.com/office/officeart/2008/layout/VerticalCurvedList"/>
    <dgm:cxn modelId="{86FB88D7-DD04-7B47-B17D-5EB40CFC5B98}" type="presParOf" srcId="{65DC53F5-4E30-014E-A1B5-ADEE1719C85E}" destId="{C027D835-9040-AF44-B979-B272B91C5F28}" srcOrd="2" destOrd="0" presId="urn:microsoft.com/office/officeart/2008/layout/VerticalCurvedList"/>
    <dgm:cxn modelId="{77297285-8641-574B-9D6A-43AA193178C6}" type="presParOf" srcId="{65DC53F5-4E30-014E-A1B5-ADEE1719C85E}" destId="{8E048DF9-FB0B-0241-A543-07822D3AF9E0}" srcOrd="3" destOrd="0" presId="urn:microsoft.com/office/officeart/2008/layout/VerticalCurvedList"/>
    <dgm:cxn modelId="{3348CCB3-CB36-324E-8E93-2CBD13E417C4}" type="presParOf" srcId="{EF6933CA-026B-484D-A1F3-35DD4ACEC84F}" destId="{3D1C706D-C5F5-1F42-8407-1B393B70C60D}" srcOrd="1" destOrd="0" presId="urn:microsoft.com/office/officeart/2008/layout/VerticalCurvedList"/>
    <dgm:cxn modelId="{78E7F120-8798-B54F-9EE8-1B05BC9F53F6}" type="presParOf" srcId="{EF6933CA-026B-484D-A1F3-35DD4ACEC84F}" destId="{D25A292F-1CB7-8647-9E10-EE3176BD4BF5}" srcOrd="2" destOrd="0" presId="urn:microsoft.com/office/officeart/2008/layout/VerticalCurvedList"/>
    <dgm:cxn modelId="{46F245EE-6289-5F41-A155-0A32ED234C2B}" type="presParOf" srcId="{D25A292F-1CB7-8647-9E10-EE3176BD4BF5}" destId="{19189BF1-CDB9-054A-8EB1-D3F41F329260}" srcOrd="0" destOrd="0" presId="urn:microsoft.com/office/officeart/2008/layout/VerticalCurvedList"/>
    <dgm:cxn modelId="{AE90CD8D-FAE4-4040-A9F3-AD818099B2EC}" type="presParOf" srcId="{EF6933CA-026B-484D-A1F3-35DD4ACEC84F}" destId="{57DED7D7-C6DD-724A-95DA-E8DB1954848E}" srcOrd="3" destOrd="0" presId="urn:microsoft.com/office/officeart/2008/layout/VerticalCurvedList"/>
    <dgm:cxn modelId="{09A8B08A-A058-B648-81AE-7E0A4708BD58}" type="presParOf" srcId="{EF6933CA-026B-484D-A1F3-35DD4ACEC84F}" destId="{8B16FC54-4CA6-1D4D-B0B2-188BD8B8A7AB}" srcOrd="4" destOrd="0" presId="urn:microsoft.com/office/officeart/2008/layout/VerticalCurvedList"/>
    <dgm:cxn modelId="{5272A124-A38D-FD44-982B-1604D086C20E}" type="presParOf" srcId="{8B16FC54-4CA6-1D4D-B0B2-188BD8B8A7AB}" destId="{F944A884-AACF-0E4F-A01D-EE9A2ED7A861}" srcOrd="0" destOrd="0" presId="urn:microsoft.com/office/officeart/2008/layout/VerticalCurvedList"/>
    <dgm:cxn modelId="{2679630A-3A46-B04D-BCE5-DAF8DF9EF77A}" type="presParOf" srcId="{EF6933CA-026B-484D-A1F3-35DD4ACEC84F}" destId="{0DEFB946-97C8-A541-99C4-AB1EA79AA7DF}" srcOrd="5" destOrd="0" presId="urn:microsoft.com/office/officeart/2008/layout/VerticalCurvedList"/>
    <dgm:cxn modelId="{20FE9ADF-1A7D-C040-B1F3-C69F1F60E46A}" type="presParOf" srcId="{EF6933CA-026B-484D-A1F3-35DD4ACEC84F}" destId="{2D91FAF8-9689-4C4C-91C7-F2A0C8B62CDF}" srcOrd="6" destOrd="0" presId="urn:microsoft.com/office/officeart/2008/layout/VerticalCurvedList"/>
    <dgm:cxn modelId="{CC9E0CC7-C0B8-784C-8B72-7720FEA3F9B7}" type="presParOf" srcId="{2D91FAF8-9689-4C4C-91C7-F2A0C8B62CDF}" destId="{C0831865-5A14-7849-8277-C6125B809BDD}" srcOrd="0" destOrd="0" presId="urn:microsoft.com/office/officeart/2008/layout/VerticalCurvedList"/>
    <dgm:cxn modelId="{4745B81E-81CB-3D4F-9228-CB22E5A42486}" type="presParOf" srcId="{EF6933CA-026B-484D-A1F3-35DD4ACEC84F}" destId="{B9BF3B0E-A1ED-F64C-9115-B01DB705D308}" srcOrd="7" destOrd="0" presId="urn:microsoft.com/office/officeart/2008/layout/VerticalCurvedList"/>
    <dgm:cxn modelId="{E27F561C-8FFA-DF45-8D10-83DF708BAEA6}" type="presParOf" srcId="{EF6933CA-026B-484D-A1F3-35DD4ACEC84F}" destId="{D7A7F7F5-BE2B-AD43-8090-ADA32AC5CEEF}" srcOrd="8" destOrd="0" presId="urn:microsoft.com/office/officeart/2008/layout/VerticalCurvedList"/>
    <dgm:cxn modelId="{B1293DC9-F643-CB4D-AFD0-0D0A8906BA22}" type="presParOf" srcId="{D7A7F7F5-BE2B-AD43-8090-ADA32AC5CEEF}" destId="{6D92570A-A59C-DA4C-98B3-D48FB825E59B}" srcOrd="0" destOrd="0" presId="urn:microsoft.com/office/officeart/2008/layout/VerticalCurvedLis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0736DA2-BD04-48F7-A990-5DAD13C71299}" type="doc">
      <dgm:prSet loTypeId="urn:microsoft.com/office/officeart/2018/2/layout/IconVerticalSolidList" loCatId="icon" qsTypeId="urn:microsoft.com/office/officeart/2005/8/quickstyle/simple1" qsCatId="simple" csTypeId="urn:microsoft.com/office/officeart/2018/5/colors/Iconchunking_neutralicontext_accent6_2" csCatId="accent6" phldr="1"/>
      <dgm:spPr/>
      <dgm:t>
        <a:bodyPr/>
        <a:lstStyle/>
        <a:p>
          <a:endParaRPr lang="en-US"/>
        </a:p>
      </dgm:t>
    </dgm:pt>
    <dgm:pt modelId="{A432E47F-B770-4B24-9AFA-16A907E7D956}">
      <dgm:prSet/>
      <dgm:spPr/>
      <dgm:t>
        <a:bodyPr/>
        <a:lstStyle/>
        <a:p>
          <a:pPr>
            <a:lnSpc>
              <a:spcPct val="100000"/>
            </a:lnSpc>
          </a:pPr>
          <a:r>
            <a:rPr lang="en-GB">
              <a:latin typeface="Arial" panose="020B0604020202020204" pitchFamily="34" charset="0"/>
              <a:cs typeface="Arial" panose="020B0604020202020204" pitchFamily="34" charset="0"/>
            </a:rPr>
            <a:t>Compliant</a:t>
          </a:r>
          <a:endParaRPr lang="en-US">
            <a:latin typeface="Arial" panose="020B0604020202020204" pitchFamily="34" charset="0"/>
            <a:cs typeface="Arial" panose="020B0604020202020204" pitchFamily="34" charset="0"/>
          </a:endParaRPr>
        </a:p>
      </dgm:t>
    </dgm:pt>
    <dgm:pt modelId="{518D8DC9-F944-4FB0-B2A2-E9B90E817567}" type="parTrans" cxnId="{DE895D0E-1989-427E-A18B-7309C38F17F1}">
      <dgm:prSet/>
      <dgm:spPr/>
      <dgm:t>
        <a:bodyPr/>
        <a:lstStyle/>
        <a:p>
          <a:endParaRPr lang="en-US">
            <a:latin typeface="Arial" panose="020B0604020202020204" pitchFamily="34" charset="0"/>
            <a:cs typeface="Arial" panose="020B0604020202020204" pitchFamily="34" charset="0"/>
          </a:endParaRPr>
        </a:p>
      </dgm:t>
    </dgm:pt>
    <dgm:pt modelId="{FA6AE6C4-50FC-47D8-897F-9EF2BB40311C}" type="sibTrans" cxnId="{DE895D0E-1989-427E-A18B-7309C38F17F1}">
      <dgm:prSet/>
      <dgm:spPr/>
      <dgm:t>
        <a:bodyPr/>
        <a:lstStyle/>
        <a:p>
          <a:endParaRPr lang="en-US">
            <a:latin typeface="Arial" panose="020B0604020202020204" pitchFamily="34" charset="0"/>
            <a:cs typeface="Arial" panose="020B0604020202020204" pitchFamily="34" charset="0"/>
          </a:endParaRPr>
        </a:p>
      </dgm:t>
    </dgm:pt>
    <dgm:pt modelId="{BD7BEB71-425D-4746-9217-E93DFF68E8FB}">
      <dgm:prSet/>
      <dgm:spPr/>
      <dgm:t>
        <a:bodyPr/>
        <a:lstStyle/>
        <a:p>
          <a:pPr>
            <a:lnSpc>
              <a:spcPct val="100000"/>
            </a:lnSpc>
          </a:pPr>
          <a:r>
            <a:rPr lang="en-GB" dirty="0">
              <a:latin typeface="Arial" panose="020B0604020202020204" pitchFamily="34" charset="0"/>
              <a:cs typeface="Arial" panose="020B0604020202020204" pitchFamily="34" charset="0"/>
            </a:rPr>
            <a:t>Programmes address basic needs and vulnerabilities </a:t>
          </a:r>
          <a:endParaRPr lang="en-US" dirty="0">
            <a:latin typeface="Arial" panose="020B0604020202020204" pitchFamily="34" charset="0"/>
            <a:cs typeface="Arial" panose="020B0604020202020204" pitchFamily="34" charset="0"/>
          </a:endParaRPr>
        </a:p>
      </dgm:t>
    </dgm:pt>
    <dgm:pt modelId="{9008A2E2-1CF2-4AEC-A140-8D2B5F39F05C}" type="parTrans" cxnId="{BF42FBA4-70D0-4BA0-A672-6C04B91F452D}">
      <dgm:prSet/>
      <dgm:spPr/>
      <dgm:t>
        <a:bodyPr/>
        <a:lstStyle/>
        <a:p>
          <a:endParaRPr lang="en-US">
            <a:latin typeface="Arial" panose="020B0604020202020204" pitchFamily="34" charset="0"/>
            <a:cs typeface="Arial" panose="020B0604020202020204" pitchFamily="34" charset="0"/>
          </a:endParaRPr>
        </a:p>
      </dgm:t>
    </dgm:pt>
    <dgm:pt modelId="{5754BB68-C3BE-49B9-A78C-DA45D6137C6A}" type="sibTrans" cxnId="{BF42FBA4-70D0-4BA0-A672-6C04B91F452D}">
      <dgm:prSet/>
      <dgm:spPr/>
      <dgm:t>
        <a:bodyPr/>
        <a:lstStyle/>
        <a:p>
          <a:endParaRPr lang="en-US">
            <a:latin typeface="Arial" panose="020B0604020202020204" pitchFamily="34" charset="0"/>
            <a:cs typeface="Arial" panose="020B0604020202020204" pitchFamily="34" charset="0"/>
          </a:endParaRPr>
        </a:p>
      </dgm:t>
    </dgm:pt>
    <dgm:pt modelId="{055B84EC-1133-495A-9948-5A309F568F5A}">
      <dgm:prSet/>
      <dgm:spPr/>
      <dgm:t>
        <a:bodyPr/>
        <a:lstStyle/>
        <a:p>
          <a:pPr>
            <a:lnSpc>
              <a:spcPct val="100000"/>
            </a:lnSpc>
          </a:pPr>
          <a:r>
            <a:rPr lang="en-GB">
              <a:latin typeface="Arial" panose="020B0604020202020204" pitchFamily="34" charset="0"/>
              <a:cs typeface="Arial" panose="020B0604020202020204" pitchFamily="34" charset="0"/>
            </a:rPr>
            <a:t>Empowering</a:t>
          </a:r>
          <a:endParaRPr lang="en-US">
            <a:latin typeface="Arial" panose="020B0604020202020204" pitchFamily="34" charset="0"/>
            <a:cs typeface="Arial" panose="020B0604020202020204" pitchFamily="34" charset="0"/>
          </a:endParaRPr>
        </a:p>
      </dgm:t>
    </dgm:pt>
    <dgm:pt modelId="{117318D0-925C-4970-9C56-23B2BEA6218F}" type="parTrans" cxnId="{4738F630-249C-472F-B156-34F5508486C8}">
      <dgm:prSet/>
      <dgm:spPr/>
      <dgm:t>
        <a:bodyPr/>
        <a:lstStyle/>
        <a:p>
          <a:endParaRPr lang="en-US">
            <a:latin typeface="Arial" panose="020B0604020202020204" pitchFamily="34" charset="0"/>
            <a:cs typeface="Arial" panose="020B0604020202020204" pitchFamily="34" charset="0"/>
          </a:endParaRPr>
        </a:p>
      </dgm:t>
    </dgm:pt>
    <dgm:pt modelId="{FAB40B24-91C6-4A27-9F4C-CED51FEA991D}" type="sibTrans" cxnId="{4738F630-249C-472F-B156-34F5508486C8}">
      <dgm:prSet/>
      <dgm:spPr/>
      <dgm:t>
        <a:bodyPr/>
        <a:lstStyle/>
        <a:p>
          <a:endParaRPr lang="en-US">
            <a:latin typeface="Arial" panose="020B0604020202020204" pitchFamily="34" charset="0"/>
            <a:cs typeface="Arial" panose="020B0604020202020204" pitchFamily="34" charset="0"/>
          </a:endParaRPr>
        </a:p>
      </dgm:t>
    </dgm:pt>
    <dgm:pt modelId="{3D20078F-ED24-4A7E-9486-4F3808371970}">
      <dgm:prSet/>
      <dgm:spPr/>
      <dgm:t>
        <a:bodyPr/>
        <a:lstStyle/>
        <a:p>
          <a:pPr>
            <a:lnSpc>
              <a:spcPct val="100000"/>
            </a:lnSpc>
          </a:pPr>
          <a:r>
            <a:rPr lang="en-GB">
              <a:latin typeface="Arial" panose="020B0604020202020204" pitchFamily="34" charset="0"/>
              <a:cs typeface="Arial" panose="020B0604020202020204" pitchFamily="34" charset="0"/>
            </a:rPr>
            <a:t>Programmes build assets, capabilities and opportunities</a:t>
          </a:r>
          <a:endParaRPr lang="en-US">
            <a:latin typeface="Arial" panose="020B0604020202020204" pitchFamily="34" charset="0"/>
            <a:cs typeface="Arial" panose="020B0604020202020204" pitchFamily="34" charset="0"/>
          </a:endParaRPr>
        </a:p>
      </dgm:t>
    </dgm:pt>
    <dgm:pt modelId="{A902D4F0-571D-4509-B130-9D9C6E54D672}" type="parTrans" cxnId="{D8ECBADC-427C-4E93-8AEC-2D94E9BAB827}">
      <dgm:prSet/>
      <dgm:spPr/>
      <dgm:t>
        <a:bodyPr/>
        <a:lstStyle/>
        <a:p>
          <a:endParaRPr lang="en-US">
            <a:latin typeface="Arial" panose="020B0604020202020204" pitchFamily="34" charset="0"/>
            <a:cs typeface="Arial" panose="020B0604020202020204" pitchFamily="34" charset="0"/>
          </a:endParaRPr>
        </a:p>
      </dgm:t>
    </dgm:pt>
    <dgm:pt modelId="{61A074BD-13C6-4FC6-AC10-660CD0B173C1}" type="sibTrans" cxnId="{D8ECBADC-427C-4E93-8AEC-2D94E9BAB827}">
      <dgm:prSet/>
      <dgm:spPr/>
      <dgm:t>
        <a:bodyPr/>
        <a:lstStyle/>
        <a:p>
          <a:endParaRPr lang="en-US">
            <a:latin typeface="Arial" panose="020B0604020202020204" pitchFamily="34" charset="0"/>
            <a:cs typeface="Arial" panose="020B0604020202020204" pitchFamily="34" charset="0"/>
          </a:endParaRPr>
        </a:p>
      </dgm:t>
    </dgm:pt>
    <dgm:pt modelId="{09BF59A6-0A6D-4EB4-9661-D32475485F99}">
      <dgm:prSet/>
      <dgm:spPr/>
      <dgm:t>
        <a:bodyPr/>
        <a:lstStyle/>
        <a:p>
          <a:pPr>
            <a:lnSpc>
              <a:spcPct val="100000"/>
            </a:lnSpc>
          </a:pPr>
          <a:r>
            <a:rPr lang="en-GB" dirty="0">
              <a:latin typeface="Arial" panose="020B0604020202020204" pitchFamily="34" charset="0"/>
              <a:cs typeface="Arial" panose="020B0604020202020204" pitchFamily="34" charset="0"/>
            </a:rPr>
            <a:t>Transformative</a:t>
          </a:r>
          <a:endParaRPr lang="en-US" dirty="0">
            <a:latin typeface="Arial" panose="020B0604020202020204" pitchFamily="34" charset="0"/>
            <a:cs typeface="Arial" panose="020B0604020202020204" pitchFamily="34" charset="0"/>
          </a:endParaRPr>
        </a:p>
      </dgm:t>
    </dgm:pt>
    <dgm:pt modelId="{B603F1B2-B758-49EF-8617-4C3977E9F4C6}" type="parTrans" cxnId="{59D4D490-864F-4E02-9094-715413AD7012}">
      <dgm:prSet/>
      <dgm:spPr/>
      <dgm:t>
        <a:bodyPr/>
        <a:lstStyle/>
        <a:p>
          <a:endParaRPr lang="en-US">
            <a:latin typeface="Arial" panose="020B0604020202020204" pitchFamily="34" charset="0"/>
            <a:cs typeface="Arial" panose="020B0604020202020204" pitchFamily="34" charset="0"/>
          </a:endParaRPr>
        </a:p>
      </dgm:t>
    </dgm:pt>
    <dgm:pt modelId="{A870E0AE-8B2A-4428-A5AA-F0F0C1BCDA28}" type="sibTrans" cxnId="{59D4D490-864F-4E02-9094-715413AD7012}">
      <dgm:prSet/>
      <dgm:spPr/>
      <dgm:t>
        <a:bodyPr/>
        <a:lstStyle/>
        <a:p>
          <a:endParaRPr lang="en-US">
            <a:latin typeface="Arial" panose="020B0604020202020204" pitchFamily="34" charset="0"/>
            <a:cs typeface="Arial" panose="020B0604020202020204" pitchFamily="34" charset="0"/>
          </a:endParaRPr>
        </a:p>
      </dgm:t>
    </dgm:pt>
    <dgm:pt modelId="{636A91AA-7ADB-4C0A-8E7F-4164207468FD}">
      <dgm:prSet/>
      <dgm:spPr/>
      <dgm:t>
        <a:bodyPr/>
        <a:lstStyle/>
        <a:p>
          <a:pPr>
            <a:lnSpc>
              <a:spcPct val="100000"/>
            </a:lnSpc>
          </a:pPr>
          <a:r>
            <a:rPr lang="en-GB">
              <a:latin typeface="Arial" panose="020B0604020202020204" pitchFamily="34" charset="0"/>
              <a:cs typeface="Arial" panose="020B0604020202020204" pitchFamily="34" charset="0"/>
            </a:rPr>
            <a:t>Programmes address unequal power relations and seek institutional and social change</a:t>
          </a:r>
          <a:endParaRPr lang="en-US">
            <a:latin typeface="Arial" panose="020B0604020202020204" pitchFamily="34" charset="0"/>
            <a:cs typeface="Arial" panose="020B0604020202020204" pitchFamily="34" charset="0"/>
          </a:endParaRPr>
        </a:p>
      </dgm:t>
    </dgm:pt>
    <dgm:pt modelId="{1D21D514-D4C2-4E2E-9DC6-63E1C25BDDDB}" type="parTrans" cxnId="{BB3AAECA-F35F-4CF8-B01D-92AD9D92C1B6}">
      <dgm:prSet/>
      <dgm:spPr/>
      <dgm:t>
        <a:bodyPr/>
        <a:lstStyle/>
        <a:p>
          <a:endParaRPr lang="en-US">
            <a:latin typeface="Arial" panose="020B0604020202020204" pitchFamily="34" charset="0"/>
            <a:cs typeface="Arial" panose="020B0604020202020204" pitchFamily="34" charset="0"/>
          </a:endParaRPr>
        </a:p>
      </dgm:t>
    </dgm:pt>
    <dgm:pt modelId="{E2BCD1C4-4DD3-4DDA-AF10-05706F5D2922}" type="sibTrans" cxnId="{BB3AAECA-F35F-4CF8-B01D-92AD9D92C1B6}">
      <dgm:prSet/>
      <dgm:spPr/>
      <dgm:t>
        <a:bodyPr/>
        <a:lstStyle/>
        <a:p>
          <a:endParaRPr lang="en-US">
            <a:latin typeface="Arial" panose="020B0604020202020204" pitchFamily="34" charset="0"/>
            <a:cs typeface="Arial" panose="020B0604020202020204" pitchFamily="34" charset="0"/>
          </a:endParaRPr>
        </a:p>
      </dgm:t>
    </dgm:pt>
    <dgm:pt modelId="{201398CE-0626-45D3-8161-366DFB7809F2}" type="pres">
      <dgm:prSet presAssocID="{E0736DA2-BD04-48F7-A990-5DAD13C71299}" presName="root" presStyleCnt="0">
        <dgm:presLayoutVars>
          <dgm:dir/>
          <dgm:resizeHandles val="exact"/>
        </dgm:presLayoutVars>
      </dgm:prSet>
      <dgm:spPr/>
    </dgm:pt>
    <dgm:pt modelId="{86491D37-32A3-40E8-ACB7-CA24779C9996}" type="pres">
      <dgm:prSet presAssocID="{A432E47F-B770-4B24-9AFA-16A907E7D956}" presName="compNode" presStyleCnt="0"/>
      <dgm:spPr/>
    </dgm:pt>
    <dgm:pt modelId="{75E27165-ED84-46BA-8C6D-29B94A5DE7B3}" type="pres">
      <dgm:prSet presAssocID="{A432E47F-B770-4B24-9AFA-16A907E7D956}" presName="bgRect" presStyleLbl="bgShp" presStyleIdx="0" presStyleCnt="3" custLinFactNeighborX="-1260" custLinFactNeighborY="-14436"/>
      <dgm:spPr>
        <a:solidFill>
          <a:schemeClr val="accent3">
            <a:alpha val="64000"/>
          </a:schemeClr>
        </a:solidFill>
      </dgm:spPr>
    </dgm:pt>
    <dgm:pt modelId="{A430FBA9-7B12-4292-9BF6-DA7D3343686A}" type="pres">
      <dgm:prSet presAssocID="{A432E47F-B770-4B24-9AFA-16A907E7D95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ACC9C2D2-6CAD-4D23-81AA-B60C0DC2C592}" type="pres">
      <dgm:prSet presAssocID="{A432E47F-B770-4B24-9AFA-16A907E7D956}" presName="spaceRect" presStyleCnt="0"/>
      <dgm:spPr/>
    </dgm:pt>
    <dgm:pt modelId="{D6FC3F0B-FC9A-4E28-8632-BEE56112FBFF}" type="pres">
      <dgm:prSet presAssocID="{A432E47F-B770-4B24-9AFA-16A907E7D956}" presName="parTx" presStyleLbl="revTx" presStyleIdx="0" presStyleCnt="6">
        <dgm:presLayoutVars>
          <dgm:chMax val="0"/>
          <dgm:chPref val="0"/>
        </dgm:presLayoutVars>
      </dgm:prSet>
      <dgm:spPr/>
    </dgm:pt>
    <dgm:pt modelId="{6539B9B3-04B3-48EB-B3BA-52EC7A5279C1}" type="pres">
      <dgm:prSet presAssocID="{A432E47F-B770-4B24-9AFA-16A907E7D956}" presName="desTx" presStyleLbl="revTx" presStyleIdx="1" presStyleCnt="6">
        <dgm:presLayoutVars/>
      </dgm:prSet>
      <dgm:spPr/>
    </dgm:pt>
    <dgm:pt modelId="{FEAA7C89-90FD-42BA-A1C5-43EFD96CC725}" type="pres">
      <dgm:prSet presAssocID="{FA6AE6C4-50FC-47D8-897F-9EF2BB40311C}" presName="sibTrans" presStyleCnt="0"/>
      <dgm:spPr/>
    </dgm:pt>
    <dgm:pt modelId="{16263157-6AFA-480C-A9EC-C9BC6E6C4686}" type="pres">
      <dgm:prSet presAssocID="{055B84EC-1133-495A-9948-5A309F568F5A}" presName="compNode" presStyleCnt="0"/>
      <dgm:spPr/>
    </dgm:pt>
    <dgm:pt modelId="{5C0CEDDF-F89A-4829-815A-8144AE1687F4}" type="pres">
      <dgm:prSet presAssocID="{055B84EC-1133-495A-9948-5A309F568F5A}" presName="bgRect" presStyleLbl="bgShp" presStyleIdx="1" presStyleCnt="3"/>
      <dgm:spPr>
        <a:solidFill>
          <a:schemeClr val="accent3"/>
        </a:solidFill>
      </dgm:spPr>
    </dgm:pt>
    <dgm:pt modelId="{4FA4FA07-CFC7-484B-A8C0-D06C56BBF736}" type="pres">
      <dgm:prSet presAssocID="{055B84EC-1133-495A-9948-5A309F568F5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ears"/>
        </a:ext>
      </dgm:extLst>
    </dgm:pt>
    <dgm:pt modelId="{D5786F34-BD75-4651-A3A2-76E943F11831}" type="pres">
      <dgm:prSet presAssocID="{055B84EC-1133-495A-9948-5A309F568F5A}" presName="spaceRect" presStyleCnt="0"/>
      <dgm:spPr/>
    </dgm:pt>
    <dgm:pt modelId="{960EF251-99F0-4440-BD92-8F3D454A8064}" type="pres">
      <dgm:prSet presAssocID="{055B84EC-1133-495A-9948-5A309F568F5A}" presName="parTx" presStyleLbl="revTx" presStyleIdx="2" presStyleCnt="6">
        <dgm:presLayoutVars>
          <dgm:chMax val="0"/>
          <dgm:chPref val="0"/>
        </dgm:presLayoutVars>
      </dgm:prSet>
      <dgm:spPr/>
    </dgm:pt>
    <dgm:pt modelId="{0E66F135-F198-4D21-9146-FEA10A8B4D0A}" type="pres">
      <dgm:prSet presAssocID="{055B84EC-1133-495A-9948-5A309F568F5A}" presName="desTx" presStyleLbl="revTx" presStyleIdx="3" presStyleCnt="6">
        <dgm:presLayoutVars/>
      </dgm:prSet>
      <dgm:spPr/>
    </dgm:pt>
    <dgm:pt modelId="{2194C65B-3637-4349-AF74-8E4BA4B5C277}" type="pres">
      <dgm:prSet presAssocID="{FAB40B24-91C6-4A27-9F4C-CED51FEA991D}" presName="sibTrans" presStyleCnt="0"/>
      <dgm:spPr/>
    </dgm:pt>
    <dgm:pt modelId="{523C05F3-F076-46D3-B0CF-E50243D7ED92}" type="pres">
      <dgm:prSet presAssocID="{09BF59A6-0A6D-4EB4-9661-D32475485F99}" presName="compNode" presStyleCnt="0"/>
      <dgm:spPr/>
    </dgm:pt>
    <dgm:pt modelId="{85C900C1-4F7E-4E09-A679-B9BA2E5C1738}" type="pres">
      <dgm:prSet presAssocID="{09BF59A6-0A6D-4EB4-9661-D32475485F99}" presName="bgRect" presStyleLbl="bgShp" presStyleIdx="2" presStyleCnt="3"/>
      <dgm:spPr>
        <a:solidFill>
          <a:schemeClr val="accent3">
            <a:lumMod val="50000"/>
          </a:schemeClr>
        </a:solidFill>
      </dgm:spPr>
    </dgm:pt>
    <dgm:pt modelId="{90D75CE4-B44F-4D84-9308-5E18FC7DCE88}" type="pres">
      <dgm:prSet presAssocID="{09BF59A6-0A6D-4EB4-9661-D32475485F9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1034C622-9D48-4D4E-B6B2-EDA332656674}" type="pres">
      <dgm:prSet presAssocID="{09BF59A6-0A6D-4EB4-9661-D32475485F99}" presName="spaceRect" presStyleCnt="0"/>
      <dgm:spPr/>
    </dgm:pt>
    <dgm:pt modelId="{299AF70C-4E45-4BDD-8DA4-A9940BF570EC}" type="pres">
      <dgm:prSet presAssocID="{09BF59A6-0A6D-4EB4-9661-D32475485F99}" presName="parTx" presStyleLbl="revTx" presStyleIdx="4" presStyleCnt="6">
        <dgm:presLayoutVars>
          <dgm:chMax val="0"/>
          <dgm:chPref val="0"/>
        </dgm:presLayoutVars>
      </dgm:prSet>
      <dgm:spPr/>
    </dgm:pt>
    <dgm:pt modelId="{0B6980BC-F5BC-4716-825D-1C39E11CA796}" type="pres">
      <dgm:prSet presAssocID="{09BF59A6-0A6D-4EB4-9661-D32475485F99}" presName="desTx" presStyleLbl="revTx" presStyleIdx="5" presStyleCnt="6">
        <dgm:presLayoutVars/>
      </dgm:prSet>
      <dgm:spPr/>
    </dgm:pt>
  </dgm:ptLst>
  <dgm:cxnLst>
    <dgm:cxn modelId="{DE895D0E-1989-427E-A18B-7309C38F17F1}" srcId="{E0736DA2-BD04-48F7-A990-5DAD13C71299}" destId="{A432E47F-B770-4B24-9AFA-16A907E7D956}" srcOrd="0" destOrd="0" parTransId="{518D8DC9-F944-4FB0-B2A2-E9B90E817567}" sibTransId="{FA6AE6C4-50FC-47D8-897F-9EF2BB40311C}"/>
    <dgm:cxn modelId="{4738F630-249C-472F-B156-34F5508486C8}" srcId="{E0736DA2-BD04-48F7-A990-5DAD13C71299}" destId="{055B84EC-1133-495A-9948-5A309F568F5A}" srcOrd="1" destOrd="0" parTransId="{117318D0-925C-4970-9C56-23B2BEA6218F}" sibTransId="{FAB40B24-91C6-4A27-9F4C-CED51FEA991D}"/>
    <dgm:cxn modelId="{F1A3AC34-FBEA-4A47-9E4C-05791D8F1EBD}" type="presOf" srcId="{3D20078F-ED24-4A7E-9486-4F3808371970}" destId="{0E66F135-F198-4D21-9146-FEA10A8B4D0A}" srcOrd="0" destOrd="0" presId="urn:microsoft.com/office/officeart/2018/2/layout/IconVerticalSolidList"/>
    <dgm:cxn modelId="{43AD7957-C336-DD4B-93FC-55AD1E2D8FB8}" type="presOf" srcId="{A432E47F-B770-4B24-9AFA-16A907E7D956}" destId="{D6FC3F0B-FC9A-4E28-8632-BEE56112FBFF}" srcOrd="0" destOrd="0" presId="urn:microsoft.com/office/officeart/2018/2/layout/IconVerticalSolidList"/>
    <dgm:cxn modelId="{59D4D490-864F-4E02-9094-715413AD7012}" srcId="{E0736DA2-BD04-48F7-A990-5DAD13C71299}" destId="{09BF59A6-0A6D-4EB4-9661-D32475485F99}" srcOrd="2" destOrd="0" parTransId="{B603F1B2-B758-49EF-8617-4C3977E9F4C6}" sibTransId="{A870E0AE-8B2A-4428-A5AA-F0F0C1BCDA28}"/>
    <dgm:cxn modelId="{16AB2493-2BF0-E44C-8631-2B4225490997}" type="presOf" srcId="{055B84EC-1133-495A-9948-5A309F568F5A}" destId="{960EF251-99F0-4440-BD92-8F3D454A8064}" srcOrd="0" destOrd="0" presId="urn:microsoft.com/office/officeart/2018/2/layout/IconVerticalSolidList"/>
    <dgm:cxn modelId="{248D1C99-CF6B-F74F-950D-26A8F6ACDEA4}" type="presOf" srcId="{09BF59A6-0A6D-4EB4-9661-D32475485F99}" destId="{299AF70C-4E45-4BDD-8DA4-A9940BF570EC}" srcOrd="0" destOrd="0" presId="urn:microsoft.com/office/officeart/2018/2/layout/IconVerticalSolidList"/>
    <dgm:cxn modelId="{BF42FBA4-70D0-4BA0-A672-6C04B91F452D}" srcId="{A432E47F-B770-4B24-9AFA-16A907E7D956}" destId="{BD7BEB71-425D-4746-9217-E93DFF68E8FB}" srcOrd="0" destOrd="0" parTransId="{9008A2E2-1CF2-4AEC-A140-8D2B5F39F05C}" sibTransId="{5754BB68-C3BE-49B9-A78C-DA45D6137C6A}"/>
    <dgm:cxn modelId="{4B2F41B5-5E85-374C-8B4D-D82BF4CAD779}" type="presOf" srcId="{E0736DA2-BD04-48F7-A990-5DAD13C71299}" destId="{201398CE-0626-45D3-8161-366DFB7809F2}" srcOrd="0" destOrd="0" presId="urn:microsoft.com/office/officeart/2018/2/layout/IconVerticalSolidList"/>
    <dgm:cxn modelId="{BB3AAECA-F35F-4CF8-B01D-92AD9D92C1B6}" srcId="{09BF59A6-0A6D-4EB4-9661-D32475485F99}" destId="{636A91AA-7ADB-4C0A-8E7F-4164207468FD}" srcOrd="0" destOrd="0" parTransId="{1D21D514-D4C2-4E2E-9DC6-63E1C25BDDDB}" sibTransId="{E2BCD1C4-4DD3-4DDA-AF10-05706F5D2922}"/>
    <dgm:cxn modelId="{78F6EECD-F988-7D4C-8565-6DBCC07BB1CE}" type="presOf" srcId="{636A91AA-7ADB-4C0A-8E7F-4164207468FD}" destId="{0B6980BC-F5BC-4716-825D-1C39E11CA796}" srcOrd="0" destOrd="0" presId="urn:microsoft.com/office/officeart/2018/2/layout/IconVerticalSolidList"/>
    <dgm:cxn modelId="{D8ECBADC-427C-4E93-8AEC-2D94E9BAB827}" srcId="{055B84EC-1133-495A-9948-5A309F568F5A}" destId="{3D20078F-ED24-4A7E-9486-4F3808371970}" srcOrd="0" destOrd="0" parTransId="{A902D4F0-571D-4509-B130-9D9C6E54D672}" sibTransId="{61A074BD-13C6-4FC6-AC10-660CD0B173C1}"/>
    <dgm:cxn modelId="{BE326CE6-0968-9544-8A94-9EC513D756F8}" type="presOf" srcId="{BD7BEB71-425D-4746-9217-E93DFF68E8FB}" destId="{6539B9B3-04B3-48EB-B3BA-52EC7A5279C1}" srcOrd="0" destOrd="0" presId="urn:microsoft.com/office/officeart/2018/2/layout/IconVerticalSolidList"/>
    <dgm:cxn modelId="{7CAF0A93-78C2-F948-B7BA-4799C57924BE}" type="presParOf" srcId="{201398CE-0626-45D3-8161-366DFB7809F2}" destId="{86491D37-32A3-40E8-ACB7-CA24779C9996}" srcOrd="0" destOrd="0" presId="urn:microsoft.com/office/officeart/2018/2/layout/IconVerticalSolidList"/>
    <dgm:cxn modelId="{1AF768B7-E98D-1B41-8D72-A7108FD314AD}" type="presParOf" srcId="{86491D37-32A3-40E8-ACB7-CA24779C9996}" destId="{75E27165-ED84-46BA-8C6D-29B94A5DE7B3}" srcOrd="0" destOrd="0" presId="urn:microsoft.com/office/officeart/2018/2/layout/IconVerticalSolidList"/>
    <dgm:cxn modelId="{B0C9E649-4238-0A4D-BF11-FAD6FA0E7876}" type="presParOf" srcId="{86491D37-32A3-40E8-ACB7-CA24779C9996}" destId="{A430FBA9-7B12-4292-9BF6-DA7D3343686A}" srcOrd="1" destOrd="0" presId="urn:microsoft.com/office/officeart/2018/2/layout/IconVerticalSolidList"/>
    <dgm:cxn modelId="{BDC5D47C-F5F9-3243-97EA-996CC080C078}" type="presParOf" srcId="{86491D37-32A3-40E8-ACB7-CA24779C9996}" destId="{ACC9C2D2-6CAD-4D23-81AA-B60C0DC2C592}" srcOrd="2" destOrd="0" presId="urn:microsoft.com/office/officeart/2018/2/layout/IconVerticalSolidList"/>
    <dgm:cxn modelId="{B12FA2CE-E18E-C84F-A409-9ED52794474E}" type="presParOf" srcId="{86491D37-32A3-40E8-ACB7-CA24779C9996}" destId="{D6FC3F0B-FC9A-4E28-8632-BEE56112FBFF}" srcOrd="3" destOrd="0" presId="urn:microsoft.com/office/officeart/2018/2/layout/IconVerticalSolidList"/>
    <dgm:cxn modelId="{E409A88D-24C4-7641-A7CA-F04F60A4ADCB}" type="presParOf" srcId="{86491D37-32A3-40E8-ACB7-CA24779C9996}" destId="{6539B9B3-04B3-48EB-B3BA-52EC7A5279C1}" srcOrd="4" destOrd="0" presId="urn:microsoft.com/office/officeart/2018/2/layout/IconVerticalSolidList"/>
    <dgm:cxn modelId="{68FF41DE-BF2F-594C-AD9B-08E6C03072F4}" type="presParOf" srcId="{201398CE-0626-45D3-8161-366DFB7809F2}" destId="{FEAA7C89-90FD-42BA-A1C5-43EFD96CC725}" srcOrd="1" destOrd="0" presId="urn:microsoft.com/office/officeart/2018/2/layout/IconVerticalSolidList"/>
    <dgm:cxn modelId="{79B0C607-A091-294F-A0F8-63425A38EAC7}" type="presParOf" srcId="{201398CE-0626-45D3-8161-366DFB7809F2}" destId="{16263157-6AFA-480C-A9EC-C9BC6E6C4686}" srcOrd="2" destOrd="0" presId="urn:microsoft.com/office/officeart/2018/2/layout/IconVerticalSolidList"/>
    <dgm:cxn modelId="{6F153A7B-ECA5-2E40-B14F-2AEC00CD2E23}" type="presParOf" srcId="{16263157-6AFA-480C-A9EC-C9BC6E6C4686}" destId="{5C0CEDDF-F89A-4829-815A-8144AE1687F4}" srcOrd="0" destOrd="0" presId="urn:microsoft.com/office/officeart/2018/2/layout/IconVerticalSolidList"/>
    <dgm:cxn modelId="{E962E1E2-9187-254D-8879-15078CEC822B}" type="presParOf" srcId="{16263157-6AFA-480C-A9EC-C9BC6E6C4686}" destId="{4FA4FA07-CFC7-484B-A8C0-D06C56BBF736}" srcOrd="1" destOrd="0" presId="urn:microsoft.com/office/officeart/2018/2/layout/IconVerticalSolidList"/>
    <dgm:cxn modelId="{9F5B24AE-89A4-D44C-AFB2-5F70B6CFC8E5}" type="presParOf" srcId="{16263157-6AFA-480C-A9EC-C9BC6E6C4686}" destId="{D5786F34-BD75-4651-A3A2-76E943F11831}" srcOrd="2" destOrd="0" presId="urn:microsoft.com/office/officeart/2018/2/layout/IconVerticalSolidList"/>
    <dgm:cxn modelId="{BBA29401-DF8A-EB45-9E73-0A1F61FAC0E7}" type="presParOf" srcId="{16263157-6AFA-480C-A9EC-C9BC6E6C4686}" destId="{960EF251-99F0-4440-BD92-8F3D454A8064}" srcOrd="3" destOrd="0" presId="urn:microsoft.com/office/officeart/2018/2/layout/IconVerticalSolidList"/>
    <dgm:cxn modelId="{B4A1FCD9-9C12-5A4A-A3E0-E8978411EB70}" type="presParOf" srcId="{16263157-6AFA-480C-A9EC-C9BC6E6C4686}" destId="{0E66F135-F198-4D21-9146-FEA10A8B4D0A}" srcOrd="4" destOrd="0" presId="urn:microsoft.com/office/officeart/2018/2/layout/IconVerticalSolidList"/>
    <dgm:cxn modelId="{C2379A8A-EFCA-3742-AA0C-668C75293D58}" type="presParOf" srcId="{201398CE-0626-45D3-8161-366DFB7809F2}" destId="{2194C65B-3637-4349-AF74-8E4BA4B5C277}" srcOrd="3" destOrd="0" presId="urn:microsoft.com/office/officeart/2018/2/layout/IconVerticalSolidList"/>
    <dgm:cxn modelId="{8A8DA6CB-6960-B34D-AA37-597430125B4D}" type="presParOf" srcId="{201398CE-0626-45D3-8161-366DFB7809F2}" destId="{523C05F3-F076-46D3-B0CF-E50243D7ED92}" srcOrd="4" destOrd="0" presId="urn:microsoft.com/office/officeart/2018/2/layout/IconVerticalSolidList"/>
    <dgm:cxn modelId="{56D7B3F7-D303-8C4E-AB49-714F7E91B0DA}" type="presParOf" srcId="{523C05F3-F076-46D3-B0CF-E50243D7ED92}" destId="{85C900C1-4F7E-4E09-A679-B9BA2E5C1738}" srcOrd="0" destOrd="0" presId="urn:microsoft.com/office/officeart/2018/2/layout/IconVerticalSolidList"/>
    <dgm:cxn modelId="{FB4741E4-D16C-F74E-A7A1-0CA7F248C863}" type="presParOf" srcId="{523C05F3-F076-46D3-B0CF-E50243D7ED92}" destId="{90D75CE4-B44F-4D84-9308-5E18FC7DCE88}" srcOrd="1" destOrd="0" presId="urn:microsoft.com/office/officeart/2018/2/layout/IconVerticalSolidList"/>
    <dgm:cxn modelId="{52C6C758-FE68-C54E-8E75-993E350AD81B}" type="presParOf" srcId="{523C05F3-F076-46D3-B0CF-E50243D7ED92}" destId="{1034C622-9D48-4D4E-B6B2-EDA332656674}" srcOrd="2" destOrd="0" presId="urn:microsoft.com/office/officeart/2018/2/layout/IconVerticalSolidList"/>
    <dgm:cxn modelId="{BA586545-0E41-E14E-97E1-581B70DE1B69}" type="presParOf" srcId="{523C05F3-F076-46D3-B0CF-E50243D7ED92}" destId="{299AF70C-4E45-4BDD-8DA4-A9940BF570EC}" srcOrd="3" destOrd="0" presId="urn:microsoft.com/office/officeart/2018/2/layout/IconVerticalSolidList"/>
    <dgm:cxn modelId="{C8DAFCB6-72F3-494F-8B2C-5E11B595BD91}" type="presParOf" srcId="{523C05F3-F076-46D3-B0CF-E50243D7ED92}" destId="{0B6980BC-F5BC-4716-825D-1C39E11CA796}" srcOrd="4"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EF7863-238D-4FE4-A986-34CFE22A94AB}"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1A317D03-C21B-4590-9E84-6FD4425B793C}">
      <dgm:prSet custT="1"/>
      <dgm:spPr/>
      <dgm:t>
        <a:bodyPr/>
        <a:lstStyle/>
        <a:p>
          <a:pPr algn="l">
            <a:defRPr cap="all"/>
          </a:pPr>
          <a:r>
            <a:rPr lang="en-GB" sz="1600" dirty="0">
              <a:solidFill>
                <a:srgbClr val="003976"/>
              </a:solidFill>
              <a:latin typeface="Arial" panose="020B0604020202020204" pitchFamily="34" charset="0"/>
              <a:cs typeface="Arial" panose="020B0604020202020204" pitchFamily="34" charset="0"/>
            </a:rPr>
            <a:t>Potential enabler in areas like education, employment, civic participation + financial inclusion</a:t>
          </a:r>
          <a:endParaRPr lang="en-US" sz="1600" dirty="0">
            <a:solidFill>
              <a:srgbClr val="003976"/>
            </a:solidFill>
            <a:latin typeface="Arial" panose="020B0604020202020204" pitchFamily="34" charset="0"/>
            <a:cs typeface="Arial" panose="020B0604020202020204" pitchFamily="34" charset="0"/>
          </a:endParaRPr>
        </a:p>
      </dgm:t>
    </dgm:pt>
    <dgm:pt modelId="{FB1D2498-CCC3-4928-9C40-E906BDE9800C}" type="parTrans" cxnId="{9365CCA1-F881-4079-BB1C-DA737DC56615}">
      <dgm:prSet/>
      <dgm:spPr/>
      <dgm:t>
        <a:bodyPr/>
        <a:lstStyle/>
        <a:p>
          <a:endParaRPr lang="en-US"/>
        </a:p>
      </dgm:t>
    </dgm:pt>
    <dgm:pt modelId="{18BA056C-64E9-4F1D-99E7-463639D6C2CC}" type="sibTrans" cxnId="{9365CCA1-F881-4079-BB1C-DA737DC56615}">
      <dgm:prSet/>
      <dgm:spPr/>
      <dgm:t>
        <a:bodyPr/>
        <a:lstStyle/>
        <a:p>
          <a:endParaRPr lang="en-US"/>
        </a:p>
      </dgm:t>
    </dgm:pt>
    <dgm:pt modelId="{540483C9-13A1-4317-85A7-B73516765D09}">
      <dgm:prSet custT="1"/>
      <dgm:spPr/>
      <dgm:t>
        <a:bodyPr/>
        <a:lstStyle/>
        <a:p>
          <a:pPr algn="l">
            <a:defRPr cap="all"/>
          </a:pPr>
          <a:r>
            <a:rPr lang="en-GB" sz="1600" dirty="0">
              <a:solidFill>
                <a:srgbClr val="003976"/>
              </a:solidFill>
              <a:latin typeface="Arial" panose="020B0604020202020204" pitchFamily="34" charset="0"/>
              <a:cs typeface="Arial" panose="020B0604020202020204" pitchFamily="34" charset="0"/>
            </a:rPr>
            <a:t>Technology that is accessible and allows for adaptability, customisation and individualisation can reach everyone</a:t>
          </a:r>
          <a:endParaRPr lang="en-US" sz="1600" dirty="0">
            <a:solidFill>
              <a:srgbClr val="003976"/>
            </a:solidFill>
            <a:latin typeface="Arial" panose="020B0604020202020204" pitchFamily="34" charset="0"/>
            <a:cs typeface="Arial" panose="020B0604020202020204" pitchFamily="34" charset="0"/>
          </a:endParaRPr>
        </a:p>
      </dgm:t>
    </dgm:pt>
    <dgm:pt modelId="{53FDF605-7DEB-4446-BFEB-6BAF6C3852C2}" type="parTrans" cxnId="{DF5CF2B3-EE46-40A9-AB93-0095E0AB988F}">
      <dgm:prSet/>
      <dgm:spPr/>
      <dgm:t>
        <a:bodyPr/>
        <a:lstStyle/>
        <a:p>
          <a:endParaRPr lang="en-US"/>
        </a:p>
      </dgm:t>
    </dgm:pt>
    <dgm:pt modelId="{F5CC95B7-35BE-489C-AE9C-F9E189D780DF}" type="sibTrans" cxnId="{DF5CF2B3-EE46-40A9-AB93-0095E0AB988F}">
      <dgm:prSet/>
      <dgm:spPr/>
      <dgm:t>
        <a:bodyPr/>
        <a:lstStyle/>
        <a:p>
          <a:endParaRPr lang="en-US"/>
        </a:p>
      </dgm:t>
    </dgm:pt>
    <dgm:pt modelId="{C5BC7C28-78FD-4BE0-8BE3-43D99EF85CE1}" type="pres">
      <dgm:prSet presAssocID="{55EF7863-238D-4FE4-A986-34CFE22A94AB}" presName="root" presStyleCnt="0">
        <dgm:presLayoutVars>
          <dgm:dir/>
          <dgm:resizeHandles val="exact"/>
        </dgm:presLayoutVars>
      </dgm:prSet>
      <dgm:spPr/>
    </dgm:pt>
    <dgm:pt modelId="{E5D5FB79-4CF3-41AA-B11D-C72D9BB6108B}" type="pres">
      <dgm:prSet presAssocID="{1A317D03-C21B-4590-9E84-6FD4425B793C}" presName="compNode" presStyleCnt="0"/>
      <dgm:spPr/>
    </dgm:pt>
    <dgm:pt modelId="{0ACE2A4F-DB36-4EDA-B3C2-FE96A06FFAD2}" type="pres">
      <dgm:prSet presAssocID="{1A317D03-C21B-4590-9E84-6FD4425B793C}" presName="iconBgRect" presStyleLbl="bgShp" presStyleIdx="0" presStyleCnt="2"/>
      <dgm:spPr>
        <a:prstGeom prst="round2DiagRect">
          <a:avLst>
            <a:gd name="adj1" fmla="val 29727"/>
            <a:gd name="adj2" fmla="val 0"/>
          </a:avLst>
        </a:prstGeom>
        <a:solidFill>
          <a:schemeClr val="tx2"/>
        </a:solidFill>
      </dgm:spPr>
    </dgm:pt>
    <dgm:pt modelId="{36E6A181-7823-48FB-AA73-726690B5D72F}" type="pres">
      <dgm:prSet presAssocID="{1A317D03-C21B-4590-9E84-6FD4425B793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BEE66B29-2A2B-45AB-99C1-F69D8CA15767}" type="pres">
      <dgm:prSet presAssocID="{1A317D03-C21B-4590-9E84-6FD4425B793C}" presName="spaceRect" presStyleCnt="0"/>
      <dgm:spPr/>
    </dgm:pt>
    <dgm:pt modelId="{F38D1371-96DF-4FBB-AFBC-E29312615271}" type="pres">
      <dgm:prSet presAssocID="{1A317D03-C21B-4590-9E84-6FD4425B793C}" presName="textRect" presStyleLbl="revTx" presStyleIdx="0" presStyleCnt="2">
        <dgm:presLayoutVars>
          <dgm:chMax val="1"/>
          <dgm:chPref val="1"/>
        </dgm:presLayoutVars>
      </dgm:prSet>
      <dgm:spPr/>
    </dgm:pt>
    <dgm:pt modelId="{72049679-C004-4CDD-9A11-5D3D5A6B1F2A}" type="pres">
      <dgm:prSet presAssocID="{18BA056C-64E9-4F1D-99E7-463639D6C2CC}" presName="sibTrans" presStyleCnt="0"/>
      <dgm:spPr/>
    </dgm:pt>
    <dgm:pt modelId="{4628E9F9-F1DD-4DD5-BDE2-1C82FC38E403}" type="pres">
      <dgm:prSet presAssocID="{540483C9-13A1-4317-85A7-B73516765D09}" presName="compNode" presStyleCnt="0"/>
      <dgm:spPr/>
    </dgm:pt>
    <dgm:pt modelId="{7B0540C9-199D-488C-9565-778690481298}" type="pres">
      <dgm:prSet presAssocID="{540483C9-13A1-4317-85A7-B73516765D09}" presName="iconBgRect" presStyleLbl="bgShp" presStyleIdx="1" presStyleCnt="2"/>
      <dgm:spPr>
        <a:prstGeom prst="round2DiagRect">
          <a:avLst>
            <a:gd name="adj1" fmla="val 29727"/>
            <a:gd name="adj2" fmla="val 0"/>
          </a:avLst>
        </a:prstGeom>
      </dgm:spPr>
    </dgm:pt>
    <dgm:pt modelId="{5D7BFB61-389D-4295-8208-DF4D8F74EEAF}" type="pres">
      <dgm:prSet presAssocID="{540483C9-13A1-4317-85A7-B73516765D0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nections"/>
        </a:ext>
      </dgm:extLst>
    </dgm:pt>
    <dgm:pt modelId="{E65166D0-9AD7-4A6F-B14C-236521F01FEC}" type="pres">
      <dgm:prSet presAssocID="{540483C9-13A1-4317-85A7-B73516765D09}" presName="spaceRect" presStyleCnt="0"/>
      <dgm:spPr/>
    </dgm:pt>
    <dgm:pt modelId="{654C3922-D4F0-4E01-9ACF-9293010C76B8}" type="pres">
      <dgm:prSet presAssocID="{540483C9-13A1-4317-85A7-B73516765D09}" presName="textRect" presStyleLbl="revTx" presStyleIdx="1" presStyleCnt="2" custScaleX="166752">
        <dgm:presLayoutVars>
          <dgm:chMax val="1"/>
          <dgm:chPref val="1"/>
        </dgm:presLayoutVars>
      </dgm:prSet>
      <dgm:spPr/>
    </dgm:pt>
  </dgm:ptLst>
  <dgm:cxnLst>
    <dgm:cxn modelId="{E6406D58-B194-49CD-AB05-78F5AB13C63B}" type="presOf" srcId="{540483C9-13A1-4317-85A7-B73516765D09}" destId="{654C3922-D4F0-4E01-9ACF-9293010C76B8}" srcOrd="0" destOrd="0" presId="urn:microsoft.com/office/officeart/2018/5/layout/IconLeafLabelList"/>
    <dgm:cxn modelId="{5F242FA1-67FF-48C4-95D1-6EE055E854B3}" type="presOf" srcId="{1A317D03-C21B-4590-9E84-6FD4425B793C}" destId="{F38D1371-96DF-4FBB-AFBC-E29312615271}" srcOrd="0" destOrd="0" presId="urn:microsoft.com/office/officeart/2018/5/layout/IconLeafLabelList"/>
    <dgm:cxn modelId="{9365CCA1-F881-4079-BB1C-DA737DC56615}" srcId="{55EF7863-238D-4FE4-A986-34CFE22A94AB}" destId="{1A317D03-C21B-4590-9E84-6FD4425B793C}" srcOrd="0" destOrd="0" parTransId="{FB1D2498-CCC3-4928-9C40-E906BDE9800C}" sibTransId="{18BA056C-64E9-4F1D-99E7-463639D6C2CC}"/>
    <dgm:cxn modelId="{DF5CF2B3-EE46-40A9-AB93-0095E0AB988F}" srcId="{55EF7863-238D-4FE4-A986-34CFE22A94AB}" destId="{540483C9-13A1-4317-85A7-B73516765D09}" srcOrd="1" destOrd="0" parTransId="{53FDF605-7DEB-4446-BFEB-6BAF6C3852C2}" sibTransId="{F5CC95B7-35BE-489C-AE9C-F9E189D780DF}"/>
    <dgm:cxn modelId="{49D422C6-347A-4F4A-80E0-FC76D030F515}" type="presOf" srcId="{55EF7863-238D-4FE4-A986-34CFE22A94AB}" destId="{C5BC7C28-78FD-4BE0-8BE3-43D99EF85CE1}" srcOrd="0" destOrd="0" presId="urn:microsoft.com/office/officeart/2018/5/layout/IconLeafLabelList"/>
    <dgm:cxn modelId="{75E647DE-5C7F-42BF-9DCE-E16B23D809B9}" type="presParOf" srcId="{C5BC7C28-78FD-4BE0-8BE3-43D99EF85CE1}" destId="{E5D5FB79-4CF3-41AA-B11D-C72D9BB6108B}" srcOrd="0" destOrd="0" presId="urn:microsoft.com/office/officeart/2018/5/layout/IconLeafLabelList"/>
    <dgm:cxn modelId="{4D5B55CE-972D-4644-A60F-ADBA0A115D75}" type="presParOf" srcId="{E5D5FB79-4CF3-41AA-B11D-C72D9BB6108B}" destId="{0ACE2A4F-DB36-4EDA-B3C2-FE96A06FFAD2}" srcOrd="0" destOrd="0" presId="urn:microsoft.com/office/officeart/2018/5/layout/IconLeafLabelList"/>
    <dgm:cxn modelId="{5FCD870F-B682-4864-9E06-BB84DC1D105E}" type="presParOf" srcId="{E5D5FB79-4CF3-41AA-B11D-C72D9BB6108B}" destId="{36E6A181-7823-48FB-AA73-726690B5D72F}" srcOrd="1" destOrd="0" presId="urn:microsoft.com/office/officeart/2018/5/layout/IconLeafLabelList"/>
    <dgm:cxn modelId="{102EB175-2558-49CD-B8FE-5E824F3823BC}" type="presParOf" srcId="{E5D5FB79-4CF3-41AA-B11D-C72D9BB6108B}" destId="{BEE66B29-2A2B-45AB-99C1-F69D8CA15767}" srcOrd="2" destOrd="0" presId="urn:microsoft.com/office/officeart/2018/5/layout/IconLeafLabelList"/>
    <dgm:cxn modelId="{8EEB329A-D289-4E76-B646-E360FE890CEF}" type="presParOf" srcId="{E5D5FB79-4CF3-41AA-B11D-C72D9BB6108B}" destId="{F38D1371-96DF-4FBB-AFBC-E29312615271}" srcOrd="3" destOrd="0" presId="urn:microsoft.com/office/officeart/2018/5/layout/IconLeafLabelList"/>
    <dgm:cxn modelId="{0338FC38-316C-43FA-84BD-4CDAFFC4D9D3}" type="presParOf" srcId="{C5BC7C28-78FD-4BE0-8BE3-43D99EF85CE1}" destId="{72049679-C004-4CDD-9A11-5D3D5A6B1F2A}" srcOrd="1" destOrd="0" presId="urn:microsoft.com/office/officeart/2018/5/layout/IconLeafLabelList"/>
    <dgm:cxn modelId="{83B066F7-D623-4378-9143-D08C96470627}" type="presParOf" srcId="{C5BC7C28-78FD-4BE0-8BE3-43D99EF85CE1}" destId="{4628E9F9-F1DD-4DD5-BDE2-1C82FC38E403}" srcOrd="2" destOrd="0" presId="urn:microsoft.com/office/officeart/2018/5/layout/IconLeafLabelList"/>
    <dgm:cxn modelId="{6617BFAD-1CC1-4C33-8FFE-0691E8AB9154}" type="presParOf" srcId="{4628E9F9-F1DD-4DD5-BDE2-1C82FC38E403}" destId="{7B0540C9-199D-488C-9565-778690481298}" srcOrd="0" destOrd="0" presId="urn:microsoft.com/office/officeart/2018/5/layout/IconLeafLabelList"/>
    <dgm:cxn modelId="{4DA8F0A6-0A77-43F0-9F84-3D01FD2B7CF2}" type="presParOf" srcId="{4628E9F9-F1DD-4DD5-BDE2-1C82FC38E403}" destId="{5D7BFB61-389D-4295-8208-DF4D8F74EEAF}" srcOrd="1" destOrd="0" presId="urn:microsoft.com/office/officeart/2018/5/layout/IconLeafLabelList"/>
    <dgm:cxn modelId="{A598C30C-D1CE-474E-9405-5DB4C707FBC5}" type="presParOf" srcId="{4628E9F9-F1DD-4DD5-BDE2-1C82FC38E403}" destId="{E65166D0-9AD7-4A6F-B14C-236521F01FEC}" srcOrd="2" destOrd="0" presId="urn:microsoft.com/office/officeart/2018/5/layout/IconLeafLabelList"/>
    <dgm:cxn modelId="{57B6A830-0BF4-4150-93B9-F10D0D529518}" type="presParOf" srcId="{4628E9F9-F1DD-4DD5-BDE2-1C82FC38E403}" destId="{654C3922-D4F0-4E01-9ACF-9293010C76B8}" srcOrd="3" destOrd="0" presId="urn:microsoft.com/office/officeart/2018/5/layout/IconLeaf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17CBFEF-777D-4B72-A61C-2DD744204901}" type="doc">
      <dgm:prSet loTypeId="urn:microsoft.com/office/officeart/2018/2/layout/IconLabelDescriptionList" loCatId="icon" qsTypeId="urn:microsoft.com/office/officeart/2005/8/quickstyle/simple1" qsCatId="simple" csTypeId="urn:microsoft.com/office/officeart/2018/5/colors/Iconchunking_neutralbg_colorful2" csCatId="colorful" phldr="1"/>
      <dgm:spPr/>
      <dgm:t>
        <a:bodyPr/>
        <a:lstStyle/>
        <a:p>
          <a:endParaRPr lang="en-US"/>
        </a:p>
      </dgm:t>
    </dgm:pt>
    <dgm:pt modelId="{029036B1-1E01-4C6D-8846-28587322F174}">
      <dgm:prSet custT="1"/>
      <dgm:spPr/>
      <dgm:t>
        <a:bodyPr/>
        <a:lstStyle/>
        <a:p>
          <a:pPr>
            <a:lnSpc>
              <a:spcPct val="100000"/>
            </a:lnSpc>
            <a:defRPr b="1"/>
          </a:pPr>
          <a:r>
            <a:rPr lang="en-GB" sz="2000" dirty="0">
              <a:latin typeface="Arial" panose="020B0604020202020204" pitchFamily="34" charset="0"/>
              <a:cs typeface="Arial" panose="020B0604020202020204" pitchFamily="34" charset="0"/>
            </a:rPr>
            <a:t>Assistive technology</a:t>
          </a:r>
          <a:endParaRPr lang="en-US" sz="2000" dirty="0">
            <a:latin typeface="Arial" panose="020B0604020202020204" pitchFamily="34" charset="0"/>
            <a:cs typeface="Arial" panose="020B0604020202020204" pitchFamily="34" charset="0"/>
          </a:endParaRPr>
        </a:p>
      </dgm:t>
    </dgm:pt>
    <dgm:pt modelId="{70AE9A1C-1100-4309-9291-B3A5129EA6FF}" type="parTrans" cxnId="{AD311154-19AB-4062-9F57-0B47770D4DA0}">
      <dgm:prSet/>
      <dgm:spPr/>
      <dgm:t>
        <a:bodyPr/>
        <a:lstStyle/>
        <a:p>
          <a:endParaRPr lang="en-US" sz="2800">
            <a:latin typeface="Arial" panose="020B0604020202020204" pitchFamily="34" charset="0"/>
            <a:cs typeface="Arial" panose="020B0604020202020204" pitchFamily="34" charset="0"/>
          </a:endParaRPr>
        </a:p>
      </dgm:t>
    </dgm:pt>
    <dgm:pt modelId="{AF0FE8E4-BE17-4AB8-B9FB-6028582A5E48}" type="sibTrans" cxnId="{AD311154-19AB-4062-9F57-0B47770D4DA0}">
      <dgm:prSet/>
      <dgm:spPr/>
      <dgm:t>
        <a:bodyPr/>
        <a:lstStyle/>
        <a:p>
          <a:endParaRPr lang="en-US" sz="2800">
            <a:latin typeface="Arial" panose="020B0604020202020204" pitchFamily="34" charset="0"/>
            <a:cs typeface="Arial" panose="020B0604020202020204" pitchFamily="34" charset="0"/>
          </a:endParaRPr>
        </a:p>
      </dgm:t>
    </dgm:pt>
    <dgm:pt modelId="{E956331F-C0E1-40BC-BCC7-C8C6FF957E60}">
      <dgm:prSet custT="1"/>
      <dgm:spPr/>
      <dgm:t>
        <a:bodyPr/>
        <a:lstStyle/>
        <a:p>
          <a:pPr>
            <a:lnSpc>
              <a:spcPct val="100000"/>
            </a:lnSpc>
          </a:pPr>
          <a:r>
            <a:rPr lang="en-GB" sz="1600" dirty="0">
              <a:latin typeface="Arial" panose="020B0604020202020204" pitchFamily="34" charset="0"/>
              <a:cs typeface="Arial" panose="020B0604020202020204" pitchFamily="34" charset="0"/>
            </a:rPr>
            <a:t>Maintain / improve functionality</a:t>
          </a:r>
          <a:endParaRPr lang="en-US" sz="1600" dirty="0">
            <a:latin typeface="Arial" panose="020B0604020202020204" pitchFamily="34" charset="0"/>
            <a:cs typeface="Arial" panose="020B0604020202020204" pitchFamily="34" charset="0"/>
          </a:endParaRPr>
        </a:p>
      </dgm:t>
    </dgm:pt>
    <dgm:pt modelId="{29D3C86B-2ABC-463F-B225-411B090211D8}" type="parTrans" cxnId="{93DC662D-32EB-4E80-9C41-39A34B92ED08}">
      <dgm:prSet/>
      <dgm:spPr/>
      <dgm:t>
        <a:bodyPr/>
        <a:lstStyle/>
        <a:p>
          <a:endParaRPr lang="en-US" sz="2800">
            <a:latin typeface="Arial" panose="020B0604020202020204" pitchFamily="34" charset="0"/>
            <a:cs typeface="Arial" panose="020B0604020202020204" pitchFamily="34" charset="0"/>
          </a:endParaRPr>
        </a:p>
      </dgm:t>
    </dgm:pt>
    <dgm:pt modelId="{9CD40A9B-E350-435D-B2C6-D6001BA9B5A4}" type="sibTrans" cxnId="{93DC662D-32EB-4E80-9C41-39A34B92ED08}">
      <dgm:prSet/>
      <dgm:spPr/>
      <dgm:t>
        <a:bodyPr/>
        <a:lstStyle/>
        <a:p>
          <a:endParaRPr lang="en-US" sz="2800">
            <a:latin typeface="Arial" panose="020B0604020202020204" pitchFamily="34" charset="0"/>
            <a:cs typeface="Arial" panose="020B0604020202020204" pitchFamily="34" charset="0"/>
          </a:endParaRPr>
        </a:p>
      </dgm:t>
    </dgm:pt>
    <dgm:pt modelId="{871219F5-D3DC-4D15-8D56-223A4A8C55D6}">
      <dgm:prSet custT="1"/>
      <dgm:spPr/>
      <dgm:t>
        <a:bodyPr/>
        <a:lstStyle/>
        <a:p>
          <a:pPr>
            <a:lnSpc>
              <a:spcPct val="100000"/>
            </a:lnSpc>
          </a:pPr>
          <a:r>
            <a:rPr lang="en-GB" sz="1600">
              <a:latin typeface="Arial" panose="020B0604020202020204" pitchFamily="34" charset="0"/>
              <a:cs typeface="Arial" panose="020B0604020202020204" pitchFamily="34" charset="0"/>
            </a:rPr>
            <a:t>~ 10% people globally have access</a:t>
          </a:r>
          <a:endParaRPr lang="en-US" sz="1600">
            <a:latin typeface="Arial" panose="020B0604020202020204" pitchFamily="34" charset="0"/>
            <a:cs typeface="Arial" panose="020B0604020202020204" pitchFamily="34" charset="0"/>
          </a:endParaRPr>
        </a:p>
      </dgm:t>
    </dgm:pt>
    <dgm:pt modelId="{F66F2DB9-4EA8-4B07-B70E-DE613F864313}" type="parTrans" cxnId="{6A1F4653-0584-41FB-B94E-71880D525FFA}">
      <dgm:prSet/>
      <dgm:spPr/>
      <dgm:t>
        <a:bodyPr/>
        <a:lstStyle/>
        <a:p>
          <a:endParaRPr lang="en-US" sz="2800">
            <a:latin typeface="Arial" panose="020B0604020202020204" pitchFamily="34" charset="0"/>
            <a:cs typeface="Arial" panose="020B0604020202020204" pitchFamily="34" charset="0"/>
          </a:endParaRPr>
        </a:p>
      </dgm:t>
    </dgm:pt>
    <dgm:pt modelId="{0C22B7B6-EC51-4A58-AAA9-751ABC0275CF}" type="sibTrans" cxnId="{6A1F4653-0584-41FB-B94E-71880D525FFA}">
      <dgm:prSet/>
      <dgm:spPr/>
      <dgm:t>
        <a:bodyPr/>
        <a:lstStyle/>
        <a:p>
          <a:endParaRPr lang="en-US" sz="2800">
            <a:latin typeface="Arial" panose="020B0604020202020204" pitchFamily="34" charset="0"/>
            <a:cs typeface="Arial" panose="020B0604020202020204" pitchFamily="34" charset="0"/>
          </a:endParaRPr>
        </a:p>
      </dgm:t>
    </dgm:pt>
    <dgm:pt modelId="{46B46F34-F332-4EC7-A6D5-280994363FEF}">
      <dgm:prSet custT="1"/>
      <dgm:spPr/>
      <dgm:t>
        <a:bodyPr/>
        <a:lstStyle/>
        <a:p>
          <a:pPr>
            <a:lnSpc>
              <a:spcPct val="100000"/>
            </a:lnSpc>
            <a:defRPr b="1"/>
          </a:pPr>
          <a:r>
            <a:rPr lang="en-GB" sz="2000">
              <a:latin typeface="Arial" panose="020B0604020202020204" pitchFamily="34" charset="0"/>
              <a:cs typeface="Arial" panose="020B0604020202020204" pitchFamily="34" charset="0"/>
            </a:rPr>
            <a:t>Accessible technology</a:t>
          </a:r>
          <a:endParaRPr lang="en-US" sz="2000">
            <a:latin typeface="Arial" panose="020B0604020202020204" pitchFamily="34" charset="0"/>
            <a:cs typeface="Arial" panose="020B0604020202020204" pitchFamily="34" charset="0"/>
          </a:endParaRPr>
        </a:p>
      </dgm:t>
    </dgm:pt>
    <dgm:pt modelId="{B0501122-E6EA-4045-9A74-BE1D97EC30FE}" type="parTrans" cxnId="{C32DD9AA-282F-41E9-905C-CBBBF1C3194D}">
      <dgm:prSet/>
      <dgm:spPr/>
      <dgm:t>
        <a:bodyPr/>
        <a:lstStyle/>
        <a:p>
          <a:endParaRPr lang="en-US" sz="2800">
            <a:latin typeface="Arial" panose="020B0604020202020204" pitchFamily="34" charset="0"/>
            <a:cs typeface="Arial" panose="020B0604020202020204" pitchFamily="34" charset="0"/>
          </a:endParaRPr>
        </a:p>
      </dgm:t>
    </dgm:pt>
    <dgm:pt modelId="{04C172CB-5898-4F87-9F4D-7C10C9A32477}" type="sibTrans" cxnId="{C32DD9AA-282F-41E9-905C-CBBBF1C3194D}">
      <dgm:prSet/>
      <dgm:spPr/>
      <dgm:t>
        <a:bodyPr/>
        <a:lstStyle/>
        <a:p>
          <a:endParaRPr lang="en-US" sz="2800">
            <a:latin typeface="Arial" panose="020B0604020202020204" pitchFamily="34" charset="0"/>
            <a:cs typeface="Arial" panose="020B0604020202020204" pitchFamily="34" charset="0"/>
          </a:endParaRPr>
        </a:p>
      </dgm:t>
    </dgm:pt>
    <dgm:pt modelId="{69556FB2-BA12-41F0-A2B1-EBCC63B44CBF}">
      <dgm:prSet custT="1"/>
      <dgm:spPr/>
      <dgm:t>
        <a:bodyPr/>
        <a:lstStyle/>
        <a:p>
          <a:pPr>
            <a:lnSpc>
              <a:spcPct val="100000"/>
            </a:lnSpc>
          </a:pPr>
          <a:r>
            <a:rPr lang="en-GB" sz="1600">
              <a:latin typeface="Arial" panose="020B0604020202020204" pitchFamily="34" charset="0"/>
              <a:cs typeface="Arial" panose="020B0604020202020204" pitchFamily="34" charset="0"/>
            </a:rPr>
            <a:t>Designed for multiple users</a:t>
          </a:r>
          <a:endParaRPr lang="en-US" sz="1600">
            <a:latin typeface="Arial" panose="020B0604020202020204" pitchFamily="34" charset="0"/>
            <a:cs typeface="Arial" panose="020B0604020202020204" pitchFamily="34" charset="0"/>
          </a:endParaRPr>
        </a:p>
      </dgm:t>
    </dgm:pt>
    <dgm:pt modelId="{98739955-ED12-4202-90B2-12A96B55393F}" type="parTrans" cxnId="{E06E3B61-C6FE-434D-9603-1042C6083BEE}">
      <dgm:prSet/>
      <dgm:spPr/>
      <dgm:t>
        <a:bodyPr/>
        <a:lstStyle/>
        <a:p>
          <a:endParaRPr lang="en-US" sz="2800">
            <a:latin typeface="Arial" panose="020B0604020202020204" pitchFamily="34" charset="0"/>
            <a:cs typeface="Arial" panose="020B0604020202020204" pitchFamily="34" charset="0"/>
          </a:endParaRPr>
        </a:p>
      </dgm:t>
    </dgm:pt>
    <dgm:pt modelId="{61962F16-944A-4315-BF73-0C2AAAEA8076}" type="sibTrans" cxnId="{E06E3B61-C6FE-434D-9603-1042C6083BEE}">
      <dgm:prSet/>
      <dgm:spPr/>
      <dgm:t>
        <a:bodyPr/>
        <a:lstStyle/>
        <a:p>
          <a:endParaRPr lang="en-US" sz="2800">
            <a:latin typeface="Arial" panose="020B0604020202020204" pitchFamily="34" charset="0"/>
            <a:cs typeface="Arial" panose="020B0604020202020204" pitchFamily="34" charset="0"/>
          </a:endParaRPr>
        </a:p>
      </dgm:t>
    </dgm:pt>
    <dgm:pt modelId="{B89AEFDA-1E58-4121-99A7-626C6F14B17A}">
      <dgm:prSet custT="1"/>
      <dgm:spPr/>
      <dgm:t>
        <a:bodyPr/>
        <a:lstStyle/>
        <a:p>
          <a:pPr>
            <a:lnSpc>
              <a:spcPct val="100000"/>
            </a:lnSpc>
          </a:pPr>
          <a:r>
            <a:rPr lang="en-GB" sz="1600">
              <a:latin typeface="Arial" panose="020B0604020202020204" pitchFamily="34" charset="0"/>
              <a:cs typeface="Arial" panose="020B0604020202020204" pitchFamily="34" charset="0"/>
            </a:rPr>
            <a:t>Accessibility controls, voice recognition, change text size/colour</a:t>
          </a:r>
          <a:endParaRPr lang="en-US" sz="1600">
            <a:latin typeface="Arial" panose="020B0604020202020204" pitchFamily="34" charset="0"/>
            <a:cs typeface="Arial" panose="020B0604020202020204" pitchFamily="34" charset="0"/>
          </a:endParaRPr>
        </a:p>
      </dgm:t>
    </dgm:pt>
    <dgm:pt modelId="{72DA0B16-627D-416A-A98A-D34749D82C65}" type="parTrans" cxnId="{6580BA29-4DDB-4A74-A63D-1A5D38228B15}">
      <dgm:prSet/>
      <dgm:spPr/>
      <dgm:t>
        <a:bodyPr/>
        <a:lstStyle/>
        <a:p>
          <a:endParaRPr lang="en-US" sz="2800">
            <a:latin typeface="Arial" panose="020B0604020202020204" pitchFamily="34" charset="0"/>
            <a:cs typeface="Arial" panose="020B0604020202020204" pitchFamily="34" charset="0"/>
          </a:endParaRPr>
        </a:p>
      </dgm:t>
    </dgm:pt>
    <dgm:pt modelId="{84C5AC07-19FD-41E7-B20C-5CD41C8FDFA0}" type="sibTrans" cxnId="{6580BA29-4DDB-4A74-A63D-1A5D38228B15}">
      <dgm:prSet/>
      <dgm:spPr/>
      <dgm:t>
        <a:bodyPr/>
        <a:lstStyle/>
        <a:p>
          <a:endParaRPr lang="en-US" sz="2800">
            <a:latin typeface="Arial" panose="020B0604020202020204" pitchFamily="34" charset="0"/>
            <a:cs typeface="Arial" panose="020B0604020202020204" pitchFamily="34" charset="0"/>
          </a:endParaRPr>
        </a:p>
      </dgm:t>
    </dgm:pt>
    <dgm:pt modelId="{96CFCDB5-B65B-4714-BC3D-43B64A65B24A}">
      <dgm:prSet custT="1"/>
      <dgm:spPr/>
      <dgm:t>
        <a:bodyPr/>
        <a:lstStyle/>
        <a:p>
          <a:pPr>
            <a:lnSpc>
              <a:spcPct val="100000"/>
            </a:lnSpc>
          </a:pPr>
          <a:r>
            <a:rPr lang="en-GB" sz="1600" dirty="0">
              <a:latin typeface="Arial" panose="020B0604020202020204" pitchFamily="34" charset="0"/>
              <a:cs typeface="Arial" panose="020B0604020202020204" pitchFamily="34" charset="0"/>
            </a:rPr>
            <a:t>Free to use software – e.g. Google search showing wheelchair accessible routes in trial cities</a:t>
          </a:r>
          <a:endParaRPr lang="en-US" sz="1600" dirty="0">
            <a:latin typeface="Arial" panose="020B0604020202020204" pitchFamily="34" charset="0"/>
            <a:cs typeface="Arial" panose="020B0604020202020204" pitchFamily="34" charset="0"/>
          </a:endParaRPr>
        </a:p>
      </dgm:t>
    </dgm:pt>
    <dgm:pt modelId="{283ACAFB-E06A-4746-9BC9-A63FA8986E4B}" type="parTrans" cxnId="{61D7EB7C-EC1D-432F-B916-62823B2ED40B}">
      <dgm:prSet/>
      <dgm:spPr/>
      <dgm:t>
        <a:bodyPr/>
        <a:lstStyle/>
        <a:p>
          <a:endParaRPr lang="en-US" sz="2800">
            <a:latin typeface="Arial" panose="020B0604020202020204" pitchFamily="34" charset="0"/>
            <a:cs typeface="Arial" panose="020B0604020202020204" pitchFamily="34" charset="0"/>
          </a:endParaRPr>
        </a:p>
      </dgm:t>
    </dgm:pt>
    <dgm:pt modelId="{74950C00-2B79-4B69-9F15-D283F529672A}" type="sibTrans" cxnId="{61D7EB7C-EC1D-432F-B916-62823B2ED40B}">
      <dgm:prSet/>
      <dgm:spPr/>
      <dgm:t>
        <a:bodyPr/>
        <a:lstStyle/>
        <a:p>
          <a:endParaRPr lang="en-US" sz="2800">
            <a:latin typeface="Arial" panose="020B0604020202020204" pitchFamily="34" charset="0"/>
            <a:cs typeface="Arial" panose="020B0604020202020204" pitchFamily="34" charset="0"/>
          </a:endParaRPr>
        </a:p>
      </dgm:t>
    </dgm:pt>
    <dgm:pt modelId="{A3DFED75-4A3C-48DE-AEA5-A9A769E18CE9}">
      <dgm:prSet custT="1"/>
      <dgm:spPr/>
      <dgm:t>
        <a:bodyPr/>
        <a:lstStyle/>
        <a:p>
          <a:pPr>
            <a:lnSpc>
              <a:spcPct val="100000"/>
            </a:lnSpc>
            <a:defRPr b="1"/>
          </a:pPr>
          <a:r>
            <a:rPr lang="en-GB" sz="2000" dirty="0">
              <a:latin typeface="Arial" panose="020B0604020202020204" pitchFamily="34" charset="0"/>
              <a:cs typeface="Arial" panose="020B0604020202020204" pitchFamily="34" charset="0"/>
            </a:rPr>
            <a:t>Create enabling environment</a:t>
          </a:r>
          <a:endParaRPr lang="en-US" sz="2000" dirty="0">
            <a:latin typeface="Arial" panose="020B0604020202020204" pitchFamily="34" charset="0"/>
            <a:cs typeface="Arial" panose="020B0604020202020204" pitchFamily="34" charset="0"/>
          </a:endParaRPr>
        </a:p>
      </dgm:t>
    </dgm:pt>
    <dgm:pt modelId="{4DA358EF-8854-439F-A7B0-B3ABF0D3B394}" type="parTrans" cxnId="{D71DE413-C0C4-45AB-9E93-4B93ACC95CF4}">
      <dgm:prSet/>
      <dgm:spPr/>
      <dgm:t>
        <a:bodyPr/>
        <a:lstStyle/>
        <a:p>
          <a:endParaRPr lang="en-US" sz="2800">
            <a:latin typeface="Arial" panose="020B0604020202020204" pitchFamily="34" charset="0"/>
            <a:cs typeface="Arial" panose="020B0604020202020204" pitchFamily="34" charset="0"/>
          </a:endParaRPr>
        </a:p>
      </dgm:t>
    </dgm:pt>
    <dgm:pt modelId="{FE1BBFE1-60CF-4CC0-8DFF-C5E8C9CC4A82}" type="sibTrans" cxnId="{D71DE413-C0C4-45AB-9E93-4B93ACC95CF4}">
      <dgm:prSet/>
      <dgm:spPr/>
      <dgm:t>
        <a:bodyPr/>
        <a:lstStyle/>
        <a:p>
          <a:endParaRPr lang="en-US" sz="2800">
            <a:latin typeface="Arial" panose="020B0604020202020204" pitchFamily="34" charset="0"/>
            <a:cs typeface="Arial" panose="020B0604020202020204" pitchFamily="34" charset="0"/>
          </a:endParaRPr>
        </a:p>
      </dgm:t>
    </dgm:pt>
    <dgm:pt modelId="{BF027842-5097-4138-92E0-663A32AE962B}">
      <dgm:prSet custT="1"/>
      <dgm:spPr/>
      <dgm:t>
        <a:bodyPr/>
        <a:lstStyle/>
        <a:p>
          <a:pPr>
            <a:lnSpc>
              <a:spcPct val="100000"/>
            </a:lnSpc>
          </a:pPr>
          <a:r>
            <a:rPr lang="en-GB" sz="1600" dirty="0">
              <a:latin typeface="Arial" panose="020B0604020202020204" pitchFamily="34" charset="0"/>
              <a:cs typeface="Arial" panose="020B0604020202020204" pitchFamily="34" charset="0"/>
            </a:rPr>
            <a:t>Update governance and regulatory systems</a:t>
          </a:r>
          <a:endParaRPr lang="en-US" sz="1600" dirty="0">
            <a:latin typeface="Arial" panose="020B0604020202020204" pitchFamily="34" charset="0"/>
            <a:cs typeface="Arial" panose="020B0604020202020204" pitchFamily="34" charset="0"/>
          </a:endParaRPr>
        </a:p>
      </dgm:t>
    </dgm:pt>
    <dgm:pt modelId="{DCE289DC-8B92-49F4-B55D-DE0D1FC0147A}" type="parTrans" cxnId="{6CAE73AB-BAD3-45D2-95FD-102FF15B9538}">
      <dgm:prSet/>
      <dgm:spPr/>
      <dgm:t>
        <a:bodyPr/>
        <a:lstStyle/>
        <a:p>
          <a:endParaRPr lang="en-US" sz="2800">
            <a:latin typeface="Arial" panose="020B0604020202020204" pitchFamily="34" charset="0"/>
            <a:cs typeface="Arial" panose="020B0604020202020204" pitchFamily="34" charset="0"/>
          </a:endParaRPr>
        </a:p>
      </dgm:t>
    </dgm:pt>
    <dgm:pt modelId="{CA54AA19-739F-493A-9B2B-04420836B87D}" type="sibTrans" cxnId="{6CAE73AB-BAD3-45D2-95FD-102FF15B9538}">
      <dgm:prSet/>
      <dgm:spPr/>
      <dgm:t>
        <a:bodyPr/>
        <a:lstStyle/>
        <a:p>
          <a:endParaRPr lang="en-US" sz="2800">
            <a:latin typeface="Arial" panose="020B0604020202020204" pitchFamily="34" charset="0"/>
            <a:cs typeface="Arial" panose="020B0604020202020204" pitchFamily="34" charset="0"/>
          </a:endParaRPr>
        </a:p>
      </dgm:t>
    </dgm:pt>
    <dgm:pt modelId="{E99F9F19-2676-4D1C-8220-5DD28F5A3BF7}">
      <dgm:prSet custT="1"/>
      <dgm:spPr/>
      <dgm:t>
        <a:bodyPr/>
        <a:lstStyle/>
        <a:p>
          <a:pPr>
            <a:lnSpc>
              <a:spcPct val="100000"/>
            </a:lnSpc>
          </a:pPr>
          <a:r>
            <a:rPr lang="en-GB" sz="1600">
              <a:latin typeface="Arial" panose="020B0604020202020204" pitchFamily="34" charset="0"/>
              <a:cs typeface="Arial" panose="020B0604020202020204" pitchFamily="34" charset="0"/>
            </a:rPr>
            <a:t>Remove barriers to trade that affect availability and affordability (ATs)</a:t>
          </a:r>
          <a:endParaRPr lang="en-US" sz="1600">
            <a:latin typeface="Arial" panose="020B0604020202020204" pitchFamily="34" charset="0"/>
            <a:cs typeface="Arial" panose="020B0604020202020204" pitchFamily="34" charset="0"/>
          </a:endParaRPr>
        </a:p>
      </dgm:t>
    </dgm:pt>
    <dgm:pt modelId="{43212B12-CF6B-4068-8F36-DE8409C97609}" type="parTrans" cxnId="{1086ADC9-D6F5-4465-916F-E40607B75F39}">
      <dgm:prSet/>
      <dgm:spPr/>
      <dgm:t>
        <a:bodyPr/>
        <a:lstStyle/>
        <a:p>
          <a:endParaRPr lang="en-US" sz="2800">
            <a:latin typeface="Arial" panose="020B0604020202020204" pitchFamily="34" charset="0"/>
            <a:cs typeface="Arial" panose="020B0604020202020204" pitchFamily="34" charset="0"/>
          </a:endParaRPr>
        </a:p>
      </dgm:t>
    </dgm:pt>
    <dgm:pt modelId="{AB8019C1-8211-453E-8C60-99117EB3211C}" type="sibTrans" cxnId="{1086ADC9-D6F5-4465-916F-E40607B75F39}">
      <dgm:prSet/>
      <dgm:spPr/>
      <dgm:t>
        <a:bodyPr/>
        <a:lstStyle/>
        <a:p>
          <a:endParaRPr lang="en-US" sz="2800">
            <a:latin typeface="Arial" panose="020B0604020202020204" pitchFamily="34" charset="0"/>
            <a:cs typeface="Arial" panose="020B0604020202020204" pitchFamily="34" charset="0"/>
          </a:endParaRPr>
        </a:p>
      </dgm:t>
    </dgm:pt>
    <dgm:pt modelId="{FC444C0A-08F7-40A9-900E-729653AADB09}">
      <dgm:prSet custT="1"/>
      <dgm:spPr/>
      <dgm:t>
        <a:bodyPr/>
        <a:lstStyle/>
        <a:p>
          <a:pPr>
            <a:lnSpc>
              <a:spcPct val="100000"/>
            </a:lnSpc>
          </a:pPr>
          <a:r>
            <a:rPr lang="en-GB" sz="1600">
              <a:latin typeface="Arial" panose="020B0604020202020204" pitchFamily="34" charset="0"/>
              <a:cs typeface="Arial" panose="020B0604020202020204" pitchFamily="34" charset="0"/>
            </a:rPr>
            <a:t>Promote Universal Design in new products and services</a:t>
          </a:r>
          <a:endParaRPr lang="en-US" sz="1600">
            <a:latin typeface="Arial" panose="020B0604020202020204" pitchFamily="34" charset="0"/>
            <a:cs typeface="Arial" panose="020B0604020202020204" pitchFamily="34" charset="0"/>
          </a:endParaRPr>
        </a:p>
      </dgm:t>
    </dgm:pt>
    <dgm:pt modelId="{B574F7D0-A723-44D3-94AC-B71A06FB26E2}" type="parTrans" cxnId="{9181718A-2EAF-4368-BFB4-183EF803EFA9}">
      <dgm:prSet/>
      <dgm:spPr/>
      <dgm:t>
        <a:bodyPr/>
        <a:lstStyle/>
        <a:p>
          <a:endParaRPr lang="en-US" sz="2800">
            <a:latin typeface="Arial" panose="020B0604020202020204" pitchFamily="34" charset="0"/>
            <a:cs typeface="Arial" panose="020B0604020202020204" pitchFamily="34" charset="0"/>
          </a:endParaRPr>
        </a:p>
      </dgm:t>
    </dgm:pt>
    <dgm:pt modelId="{1C0C1713-22AE-4FA2-A182-CB20F838CCF1}" type="sibTrans" cxnId="{9181718A-2EAF-4368-BFB4-183EF803EFA9}">
      <dgm:prSet/>
      <dgm:spPr/>
      <dgm:t>
        <a:bodyPr/>
        <a:lstStyle/>
        <a:p>
          <a:endParaRPr lang="en-US" sz="2800">
            <a:latin typeface="Arial" panose="020B0604020202020204" pitchFamily="34" charset="0"/>
            <a:cs typeface="Arial" panose="020B0604020202020204" pitchFamily="34" charset="0"/>
          </a:endParaRPr>
        </a:p>
      </dgm:t>
    </dgm:pt>
    <dgm:pt modelId="{E7215D55-85E5-4A8A-97D4-A9803696B225}" type="pres">
      <dgm:prSet presAssocID="{B17CBFEF-777D-4B72-A61C-2DD744204901}" presName="root" presStyleCnt="0">
        <dgm:presLayoutVars>
          <dgm:dir/>
          <dgm:resizeHandles val="exact"/>
        </dgm:presLayoutVars>
      </dgm:prSet>
      <dgm:spPr/>
    </dgm:pt>
    <dgm:pt modelId="{3F56DFB4-78DD-4655-979A-8D79E8C50DA0}" type="pres">
      <dgm:prSet presAssocID="{029036B1-1E01-4C6D-8846-28587322F174}" presName="compNode" presStyleCnt="0"/>
      <dgm:spPr/>
    </dgm:pt>
    <dgm:pt modelId="{42039A95-1210-48E6-BD2C-B741CDBFC3B8}" type="pres">
      <dgm:prSet presAssocID="{029036B1-1E01-4C6D-8846-28587322F174}" presName="iconRect" presStyleLbl="node1" presStyleIdx="0" presStyleCnt="3" custLinFactNeighborX="18907" custLinFactNeighborY="-13345"/>
      <dgm:spPr>
        <a:blipFill>
          <a:blip xmlns:r="http://schemas.openxmlformats.org/officeDocument/2006/relationships" r:embed="rId1">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rson in wheelchair"/>
        </a:ext>
      </dgm:extLst>
    </dgm:pt>
    <dgm:pt modelId="{9627A5D7-8BCD-4029-973A-17321C2E2B99}" type="pres">
      <dgm:prSet presAssocID="{029036B1-1E01-4C6D-8846-28587322F174}" presName="iconSpace" presStyleCnt="0"/>
      <dgm:spPr/>
    </dgm:pt>
    <dgm:pt modelId="{FC0914D8-C50F-49C7-A47E-AB339B7D847A}" type="pres">
      <dgm:prSet presAssocID="{029036B1-1E01-4C6D-8846-28587322F174}" presName="parTx" presStyleLbl="revTx" presStyleIdx="0" presStyleCnt="6">
        <dgm:presLayoutVars>
          <dgm:chMax val="0"/>
          <dgm:chPref val="0"/>
        </dgm:presLayoutVars>
      </dgm:prSet>
      <dgm:spPr/>
    </dgm:pt>
    <dgm:pt modelId="{8A1C0D38-1D8D-4CE9-97D1-BDD71EE9CC38}" type="pres">
      <dgm:prSet presAssocID="{029036B1-1E01-4C6D-8846-28587322F174}" presName="txSpace" presStyleCnt="0"/>
      <dgm:spPr/>
    </dgm:pt>
    <dgm:pt modelId="{81756AA5-9562-4AF1-B798-31D41AB07A50}" type="pres">
      <dgm:prSet presAssocID="{029036B1-1E01-4C6D-8846-28587322F174}" presName="desTx" presStyleLbl="revTx" presStyleIdx="1" presStyleCnt="6">
        <dgm:presLayoutVars/>
      </dgm:prSet>
      <dgm:spPr/>
    </dgm:pt>
    <dgm:pt modelId="{9D4C2018-6D42-4AD2-A3B6-BFA03630F14B}" type="pres">
      <dgm:prSet presAssocID="{AF0FE8E4-BE17-4AB8-B9FB-6028582A5E48}" presName="sibTrans" presStyleCnt="0"/>
      <dgm:spPr/>
    </dgm:pt>
    <dgm:pt modelId="{9E1F7B93-5ABD-4D73-A034-FDA8D4D7EF18}" type="pres">
      <dgm:prSet presAssocID="{46B46F34-F332-4EC7-A6D5-280994363FEF}" presName="compNode" presStyleCnt="0"/>
      <dgm:spPr/>
    </dgm:pt>
    <dgm:pt modelId="{4597F837-C53B-4B47-AAD5-BCAD62E84437}" type="pres">
      <dgm:prSet presAssocID="{46B46F34-F332-4EC7-A6D5-280994363FEF}" presName="iconRect" presStyleLbl="node1" presStyleIdx="1" presStyleCnt="3"/>
      <dgm:spPr>
        <a:blipFill>
          <a:blip xmlns:r="http://schemas.openxmlformats.org/officeDocument/2006/relationships" r:embed="rId3">
            <a:duotone>
              <a:prstClr val="black"/>
              <a:schemeClr val="accent2">
                <a:tint val="45000"/>
                <a:satMod val="400000"/>
              </a:schemeClr>
            </a:duotone>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Subtitles RTL"/>
        </a:ext>
      </dgm:extLst>
    </dgm:pt>
    <dgm:pt modelId="{E225DA15-2F6C-49CE-931E-C8D236A19712}" type="pres">
      <dgm:prSet presAssocID="{46B46F34-F332-4EC7-A6D5-280994363FEF}" presName="iconSpace" presStyleCnt="0"/>
      <dgm:spPr/>
    </dgm:pt>
    <dgm:pt modelId="{74032361-22F2-4F47-A9EC-196785AD82E1}" type="pres">
      <dgm:prSet presAssocID="{46B46F34-F332-4EC7-A6D5-280994363FEF}" presName="parTx" presStyleLbl="revTx" presStyleIdx="2" presStyleCnt="6">
        <dgm:presLayoutVars>
          <dgm:chMax val="0"/>
          <dgm:chPref val="0"/>
        </dgm:presLayoutVars>
      </dgm:prSet>
      <dgm:spPr/>
    </dgm:pt>
    <dgm:pt modelId="{C492B64F-E4DF-41F0-BBF4-191E807DBA47}" type="pres">
      <dgm:prSet presAssocID="{46B46F34-F332-4EC7-A6D5-280994363FEF}" presName="txSpace" presStyleCnt="0"/>
      <dgm:spPr/>
    </dgm:pt>
    <dgm:pt modelId="{EF90233F-3566-4FB9-AB08-260F83DBC698}" type="pres">
      <dgm:prSet presAssocID="{46B46F34-F332-4EC7-A6D5-280994363FEF}" presName="desTx" presStyleLbl="revTx" presStyleIdx="3" presStyleCnt="6">
        <dgm:presLayoutVars/>
      </dgm:prSet>
      <dgm:spPr/>
    </dgm:pt>
    <dgm:pt modelId="{C60D6116-3099-4AA2-940F-C39AE3984D32}" type="pres">
      <dgm:prSet presAssocID="{04C172CB-5898-4F87-9F4D-7C10C9A32477}" presName="sibTrans" presStyleCnt="0"/>
      <dgm:spPr/>
    </dgm:pt>
    <dgm:pt modelId="{D6297AF6-1466-4F94-B84B-EB9B209B2F13}" type="pres">
      <dgm:prSet presAssocID="{A3DFED75-4A3C-48DE-AEA5-A9A769E18CE9}" presName="compNode" presStyleCnt="0"/>
      <dgm:spPr/>
    </dgm:pt>
    <dgm:pt modelId="{1894C11A-5FDD-4CA8-BC83-1AA4D6C46657}" type="pres">
      <dgm:prSet presAssocID="{A3DFED75-4A3C-48DE-AEA5-A9A769E18CE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9E5AF72B-B8C8-478F-8852-A62418C509FA}" type="pres">
      <dgm:prSet presAssocID="{A3DFED75-4A3C-48DE-AEA5-A9A769E18CE9}" presName="iconSpace" presStyleCnt="0"/>
      <dgm:spPr/>
    </dgm:pt>
    <dgm:pt modelId="{4C4483A5-F292-4114-9C24-008437E0E0B9}" type="pres">
      <dgm:prSet presAssocID="{A3DFED75-4A3C-48DE-AEA5-A9A769E18CE9}" presName="parTx" presStyleLbl="revTx" presStyleIdx="4" presStyleCnt="6">
        <dgm:presLayoutVars>
          <dgm:chMax val="0"/>
          <dgm:chPref val="0"/>
        </dgm:presLayoutVars>
      </dgm:prSet>
      <dgm:spPr/>
    </dgm:pt>
    <dgm:pt modelId="{70EE07F5-8065-43DB-A16C-536213000438}" type="pres">
      <dgm:prSet presAssocID="{A3DFED75-4A3C-48DE-AEA5-A9A769E18CE9}" presName="txSpace" presStyleCnt="0"/>
      <dgm:spPr/>
    </dgm:pt>
    <dgm:pt modelId="{F3B2A776-8B14-4B99-B530-8F494ECD4657}" type="pres">
      <dgm:prSet presAssocID="{A3DFED75-4A3C-48DE-AEA5-A9A769E18CE9}" presName="desTx" presStyleLbl="revTx" presStyleIdx="5" presStyleCnt="6">
        <dgm:presLayoutVars/>
      </dgm:prSet>
      <dgm:spPr/>
    </dgm:pt>
  </dgm:ptLst>
  <dgm:cxnLst>
    <dgm:cxn modelId="{D71DE413-C0C4-45AB-9E93-4B93ACC95CF4}" srcId="{B17CBFEF-777D-4B72-A61C-2DD744204901}" destId="{A3DFED75-4A3C-48DE-AEA5-A9A769E18CE9}" srcOrd="2" destOrd="0" parTransId="{4DA358EF-8854-439F-A7B0-B3ABF0D3B394}" sibTransId="{FE1BBFE1-60CF-4CC0-8DFF-C5E8C9CC4A82}"/>
    <dgm:cxn modelId="{6CB8E725-352A-E448-B281-A31D558DD378}" type="presOf" srcId="{B89AEFDA-1E58-4121-99A7-626C6F14B17A}" destId="{EF90233F-3566-4FB9-AB08-260F83DBC698}" srcOrd="0" destOrd="1" presId="urn:microsoft.com/office/officeart/2018/2/layout/IconLabelDescriptionList"/>
    <dgm:cxn modelId="{6580BA29-4DDB-4A74-A63D-1A5D38228B15}" srcId="{46B46F34-F332-4EC7-A6D5-280994363FEF}" destId="{B89AEFDA-1E58-4121-99A7-626C6F14B17A}" srcOrd="1" destOrd="0" parTransId="{72DA0B16-627D-416A-A98A-D34749D82C65}" sibTransId="{84C5AC07-19FD-41E7-B20C-5CD41C8FDFA0}"/>
    <dgm:cxn modelId="{93DC662D-32EB-4E80-9C41-39A34B92ED08}" srcId="{029036B1-1E01-4C6D-8846-28587322F174}" destId="{E956331F-C0E1-40BC-BCC7-C8C6FF957E60}" srcOrd="0" destOrd="0" parTransId="{29D3C86B-2ABC-463F-B225-411B090211D8}" sibTransId="{9CD40A9B-E350-435D-B2C6-D6001BA9B5A4}"/>
    <dgm:cxn modelId="{E06E3B61-C6FE-434D-9603-1042C6083BEE}" srcId="{46B46F34-F332-4EC7-A6D5-280994363FEF}" destId="{69556FB2-BA12-41F0-A2B1-EBCC63B44CBF}" srcOrd="0" destOrd="0" parTransId="{98739955-ED12-4202-90B2-12A96B55393F}" sibTransId="{61962F16-944A-4315-BF73-0C2AAAEA8076}"/>
    <dgm:cxn modelId="{A99E6342-4136-2A4A-984C-11F43F9F24D3}" type="presOf" srcId="{B17CBFEF-777D-4B72-A61C-2DD744204901}" destId="{E7215D55-85E5-4A8A-97D4-A9803696B225}" srcOrd="0" destOrd="0" presId="urn:microsoft.com/office/officeart/2018/2/layout/IconLabelDescriptionList"/>
    <dgm:cxn modelId="{6D405A6F-D437-824B-8FDD-4FC45E2EC547}" type="presOf" srcId="{FC444C0A-08F7-40A9-900E-729653AADB09}" destId="{F3B2A776-8B14-4B99-B530-8F494ECD4657}" srcOrd="0" destOrd="2" presId="urn:microsoft.com/office/officeart/2018/2/layout/IconLabelDescriptionList"/>
    <dgm:cxn modelId="{83B66270-CD9B-CF4E-823C-4FEC13F680CA}" type="presOf" srcId="{69556FB2-BA12-41F0-A2B1-EBCC63B44CBF}" destId="{EF90233F-3566-4FB9-AB08-260F83DBC698}" srcOrd="0" destOrd="0" presId="urn:microsoft.com/office/officeart/2018/2/layout/IconLabelDescriptionList"/>
    <dgm:cxn modelId="{6A1F4653-0584-41FB-B94E-71880D525FFA}" srcId="{029036B1-1E01-4C6D-8846-28587322F174}" destId="{871219F5-D3DC-4D15-8D56-223A4A8C55D6}" srcOrd="1" destOrd="0" parTransId="{F66F2DB9-4EA8-4B07-B70E-DE613F864313}" sibTransId="{0C22B7B6-EC51-4A58-AAA9-751ABC0275CF}"/>
    <dgm:cxn modelId="{AD311154-19AB-4062-9F57-0B47770D4DA0}" srcId="{B17CBFEF-777D-4B72-A61C-2DD744204901}" destId="{029036B1-1E01-4C6D-8846-28587322F174}" srcOrd="0" destOrd="0" parTransId="{70AE9A1C-1100-4309-9291-B3A5129EA6FF}" sibTransId="{AF0FE8E4-BE17-4AB8-B9FB-6028582A5E48}"/>
    <dgm:cxn modelId="{7903CF55-87B6-9E4C-A40C-411B778024D5}" type="presOf" srcId="{029036B1-1E01-4C6D-8846-28587322F174}" destId="{FC0914D8-C50F-49C7-A47E-AB339B7D847A}" srcOrd="0" destOrd="0" presId="urn:microsoft.com/office/officeart/2018/2/layout/IconLabelDescriptionList"/>
    <dgm:cxn modelId="{53C08377-A1A7-824B-ACB9-4FC516F4DF8C}" type="presOf" srcId="{96CFCDB5-B65B-4714-BC3D-43B64A65B24A}" destId="{EF90233F-3566-4FB9-AB08-260F83DBC698}" srcOrd="0" destOrd="2" presId="urn:microsoft.com/office/officeart/2018/2/layout/IconLabelDescriptionList"/>
    <dgm:cxn modelId="{61D7EB7C-EC1D-432F-B916-62823B2ED40B}" srcId="{46B46F34-F332-4EC7-A6D5-280994363FEF}" destId="{96CFCDB5-B65B-4714-BC3D-43B64A65B24A}" srcOrd="2" destOrd="0" parTransId="{283ACAFB-E06A-4746-9BC9-A63FA8986E4B}" sibTransId="{74950C00-2B79-4B69-9F15-D283F529672A}"/>
    <dgm:cxn modelId="{9181718A-2EAF-4368-BFB4-183EF803EFA9}" srcId="{A3DFED75-4A3C-48DE-AEA5-A9A769E18CE9}" destId="{FC444C0A-08F7-40A9-900E-729653AADB09}" srcOrd="2" destOrd="0" parTransId="{B574F7D0-A723-44D3-94AC-B71A06FB26E2}" sibTransId="{1C0C1713-22AE-4FA2-A182-CB20F838CCF1}"/>
    <dgm:cxn modelId="{1978B38F-3881-384E-AE4C-BF9328CAB846}" type="presOf" srcId="{BF027842-5097-4138-92E0-663A32AE962B}" destId="{F3B2A776-8B14-4B99-B530-8F494ECD4657}" srcOrd="0" destOrd="0" presId="urn:microsoft.com/office/officeart/2018/2/layout/IconLabelDescriptionList"/>
    <dgm:cxn modelId="{D266FCA0-A5FC-CF44-A358-FE0300527509}" type="presOf" srcId="{46B46F34-F332-4EC7-A6D5-280994363FEF}" destId="{74032361-22F2-4F47-A9EC-196785AD82E1}" srcOrd="0" destOrd="0" presId="urn:microsoft.com/office/officeart/2018/2/layout/IconLabelDescriptionList"/>
    <dgm:cxn modelId="{446087A1-BF30-D444-81EC-51D5E9A7B78A}" type="presOf" srcId="{871219F5-D3DC-4D15-8D56-223A4A8C55D6}" destId="{81756AA5-9562-4AF1-B798-31D41AB07A50}" srcOrd="0" destOrd="1" presId="urn:microsoft.com/office/officeart/2018/2/layout/IconLabelDescriptionList"/>
    <dgm:cxn modelId="{C32DD9AA-282F-41E9-905C-CBBBF1C3194D}" srcId="{B17CBFEF-777D-4B72-A61C-2DD744204901}" destId="{46B46F34-F332-4EC7-A6D5-280994363FEF}" srcOrd="1" destOrd="0" parTransId="{B0501122-E6EA-4045-9A74-BE1D97EC30FE}" sibTransId="{04C172CB-5898-4F87-9F4D-7C10C9A32477}"/>
    <dgm:cxn modelId="{6CAE73AB-BAD3-45D2-95FD-102FF15B9538}" srcId="{A3DFED75-4A3C-48DE-AEA5-A9A769E18CE9}" destId="{BF027842-5097-4138-92E0-663A32AE962B}" srcOrd="0" destOrd="0" parTransId="{DCE289DC-8B92-49F4-B55D-DE0D1FC0147A}" sibTransId="{CA54AA19-739F-493A-9B2B-04420836B87D}"/>
    <dgm:cxn modelId="{1086ADC9-D6F5-4465-916F-E40607B75F39}" srcId="{A3DFED75-4A3C-48DE-AEA5-A9A769E18CE9}" destId="{E99F9F19-2676-4D1C-8220-5DD28F5A3BF7}" srcOrd="1" destOrd="0" parTransId="{43212B12-CF6B-4068-8F36-DE8409C97609}" sibTransId="{AB8019C1-8211-453E-8C60-99117EB3211C}"/>
    <dgm:cxn modelId="{47A5F2CB-A3A3-0B40-B763-1D35C97EAA8B}" type="presOf" srcId="{E99F9F19-2676-4D1C-8220-5DD28F5A3BF7}" destId="{F3B2A776-8B14-4B99-B530-8F494ECD4657}" srcOrd="0" destOrd="1" presId="urn:microsoft.com/office/officeart/2018/2/layout/IconLabelDescriptionList"/>
    <dgm:cxn modelId="{123123CD-A063-3448-A040-D75166CE86EC}" type="presOf" srcId="{E956331F-C0E1-40BC-BCC7-C8C6FF957E60}" destId="{81756AA5-9562-4AF1-B798-31D41AB07A50}" srcOrd="0" destOrd="0" presId="urn:microsoft.com/office/officeart/2018/2/layout/IconLabelDescriptionList"/>
    <dgm:cxn modelId="{BF1D4BF4-C3B1-7246-A5D5-536E98949F9C}" type="presOf" srcId="{A3DFED75-4A3C-48DE-AEA5-A9A769E18CE9}" destId="{4C4483A5-F292-4114-9C24-008437E0E0B9}" srcOrd="0" destOrd="0" presId="urn:microsoft.com/office/officeart/2018/2/layout/IconLabelDescriptionList"/>
    <dgm:cxn modelId="{36EDCDD8-ECCA-2843-96B0-B1BD932C804B}" type="presParOf" srcId="{E7215D55-85E5-4A8A-97D4-A9803696B225}" destId="{3F56DFB4-78DD-4655-979A-8D79E8C50DA0}" srcOrd="0" destOrd="0" presId="urn:microsoft.com/office/officeart/2018/2/layout/IconLabelDescriptionList"/>
    <dgm:cxn modelId="{89AC7EBD-CC3A-754B-ACED-017A96FFED45}" type="presParOf" srcId="{3F56DFB4-78DD-4655-979A-8D79E8C50DA0}" destId="{42039A95-1210-48E6-BD2C-B741CDBFC3B8}" srcOrd="0" destOrd="0" presId="urn:microsoft.com/office/officeart/2018/2/layout/IconLabelDescriptionList"/>
    <dgm:cxn modelId="{33114E71-0FF3-4B40-8F25-8976D6095A4A}" type="presParOf" srcId="{3F56DFB4-78DD-4655-979A-8D79E8C50DA0}" destId="{9627A5D7-8BCD-4029-973A-17321C2E2B99}" srcOrd="1" destOrd="0" presId="urn:microsoft.com/office/officeart/2018/2/layout/IconLabelDescriptionList"/>
    <dgm:cxn modelId="{A4265591-0205-884F-80C4-261C942EAB1A}" type="presParOf" srcId="{3F56DFB4-78DD-4655-979A-8D79E8C50DA0}" destId="{FC0914D8-C50F-49C7-A47E-AB339B7D847A}" srcOrd="2" destOrd="0" presId="urn:microsoft.com/office/officeart/2018/2/layout/IconLabelDescriptionList"/>
    <dgm:cxn modelId="{CD772892-6049-2C42-9EB0-DA2E6124E173}" type="presParOf" srcId="{3F56DFB4-78DD-4655-979A-8D79E8C50DA0}" destId="{8A1C0D38-1D8D-4CE9-97D1-BDD71EE9CC38}" srcOrd="3" destOrd="0" presId="urn:microsoft.com/office/officeart/2018/2/layout/IconLabelDescriptionList"/>
    <dgm:cxn modelId="{80FFF714-5BE8-6C4D-8B2B-5557BFAD6632}" type="presParOf" srcId="{3F56DFB4-78DD-4655-979A-8D79E8C50DA0}" destId="{81756AA5-9562-4AF1-B798-31D41AB07A50}" srcOrd="4" destOrd="0" presId="urn:microsoft.com/office/officeart/2018/2/layout/IconLabelDescriptionList"/>
    <dgm:cxn modelId="{AE81F359-B922-7345-A548-8C4F4B0787E0}" type="presParOf" srcId="{E7215D55-85E5-4A8A-97D4-A9803696B225}" destId="{9D4C2018-6D42-4AD2-A3B6-BFA03630F14B}" srcOrd="1" destOrd="0" presId="urn:microsoft.com/office/officeart/2018/2/layout/IconLabelDescriptionList"/>
    <dgm:cxn modelId="{ECC48E44-09AF-9240-9A46-085E5F72C122}" type="presParOf" srcId="{E7215D55-85E5-4A8A-97D4-A9803696B225}" destId="{9E1F7B93-5ABD-4D73-A034-FDA8D4D7EF18}" srcOrd="2" destOrd="0" presId="urn:microsoft.com/office/officeart/2018/2/layout/IconLabelDescriptionList"/>
    <dgm:cxn modelId="{F868D06E-1EC8-AF4A-8602-753522B41335}" type="presParOf" srcId="{9E1F7B93-5ABD-4D73-A034-FDA8D4D7EF18}" destId="{4597F837-C53B-4B47-AAD5-BCAD62E84437}" srcOrd="0" destOrd="0" presId="urn:microsoft.com/office/officeart/2018/2/layout/IconLabelDescriptionList"/>
    <dgm:cxn modelId="{044746D5-B269-A248-A395-8FFDDBB8C848}" type="presParOf" srcId="{9E1F7B93-5ABD-4D73-A034-FDA8D4D7EF18}" destId="{E225DA15-2F6C-49CE-931E-C8D236A19712}" srcOrd="1" destOrd="0" presId="urn:microsoft.com/office/officeart/2018/2/layout/IconLabelDescriptionList"/>
    <dgm:cxn modelId="{6A62E872-7938-8A40-BB60-A65A3709143B}" type="presParOf" srcId="{9E1F7B93-5ABD-4D73-A034-FDA8D4D7EF18}" destId="{74032361-22F2-4F47-A9EC-196785AD82E1}" srcOrd="2" destOrd="0" presId="urn:microsoft.com/office/officeart/2018/2/layout/IconLabelDescriptionList"/>
    <dgm:cxn modelId="{4601ECD0-A948-D845-80E3-0CD4AC4DAB74}" type="presParOf" srcId="{9E1F7B93-5ABD-4D73-A034-FDA8D4D7EF18}" destId="{C492B64F-E4DF-41F0-BBF4-191E807DBA47}" srcOrd="3" destOrd="0" presId="urn:microsoft.com/office/officeart/2018/2/layout/IconLabelDescriptionList"/>
    <dgm:cxn modelId="{C5607C13-14C9-EC45-9515-24537279EBEB}" type="presParOf" srcId="{9E1F7B93-5ABD-4D73-A034-FDA8D4D7EF18}" destId="{EF90233F-3566-4FB9-AB08-260F83DBC698}" srcOrd="4" destOrd="0" presId="urn:microsoft.com/office/officeart/2018/2/layout/IconLabelDescriptionList"/>
    <dgm:cxn modelId="{56B5D1E8-9288-A440-8F5C-0EAADEDA427A}" type="presParOf" srcId="{E7215D55-85E5-4A8A-97D4-A9803696B225}" destId="{C60D6116-3099-4AA2-940F-C39AE3984D32}" srcOrd="3" destOrd="0" presId="urn:microsoft.com/office/officeart/2018/2/layout/IconLabelDescriptionList"/>
    <dgm:cxn modelId="{4A078E60-7FD2-6B4E-B09A-989061933EC5}" type="presParOf" srcId="{E7215D55-85E5-4A8A-97D4-A9803696B225}" destId="{D6297AF6-1466-4F94-B84B-EB9B209B2F13}" srcOrd="4" destOrd="0" presId="urn:microsoft.com/office/officeart/2018/2/layout/IconLabelDescriptionList"/>
    <dgm:cxn modelId="{2F2BCF70-B021-4848-927C-9D6D31344D65}" type="presParOf" srcId="{D6297AF6-1466-4F94-B84B-EB9B209B2F13}" destId="{1894C11A-5FDD-4CA8-BC83-1AA4D6C46657}" srcOrd="0" destOrd="0" presId="urn:microsoft.com/office/officeart/2018/2/layout/IconLabelDescriptionList"/>
    <dgm:cxn modelId="{803FC1C1-F4CE-0148-A58C-AF5E2FBFBF77}" type="presParOf" srcId="{D6297AF6-1466-4F94-B84B-EB9B209B2F13}" destId="{9E5AF72B-B8C8-478F-8852-A62418C509FA}" srcOrd="1" destOrd="0" presId="urn:microsoft.com/office/officeart/2018/2/layout/IconLabelDescriptionList"/>
    <dgm:cxn modelId="{0208AE1F-1991-F740-B873-65C7BCA1FD7F}" type="presParOf" srcId="{D6297AF6-1466-4F94-B84B-EB9B209B2F13}" destId="{4C4483A5-F292-4114-9C24-008437E0E0B9}" srcOrd="2" destOrd="0" presId="urn:microsoft.com/office/officeart/2018/2/layout/IconLabelDescriptionList"/>
    <dgm:cxn modelId="{8AAE3959-D913-4C4D-A0CE-3775489082BE}" type="presParOf" srcId="{D6297AF6-1466-4F94-B84B-EB9B209B2F13}" destId="{70EE07F5-8065-43DB-A16C-536213000438}" srcOrd="3" destOrd="0" presId="urn:microsoft.com/office/officeart/2018/2/layout/IconLabelDescriptionList"/>
    <dgm:cxn modelId="{E4D89239-58F8-D74C-8FDC-0E316643594B}" type="presParOf" srcId="{D6297AF6-1466-4F94-B84B-EB9B209B2F13}" destId="{F3B2A776-8B14-4B99-B530-8F494ECD4657}" srcOrd="4" destOrd="0" presId="urn:microsoft.com/office/officeart/2018/2/layout/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5FEE76A-AC3B-E144-ADCA-2DA1E06BB457}"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GB"/>
        </a:p>
      </dgm:t>
    </dgm:pt>
    <dgm:pt modelId="{18C048F5-8AFB-C342-BE52-BF07E9B7FB9B}">
      <dgm:prSet/>
      <dgm:spPr>
        <a:solidFill>
          <a:schemeClr val="accent3"/>
        </a:solidFill>
      </dgm:spPr>
      <dgm:t>
        <a:bodyPr/>
        <a:lstStyle/>
        <a:p>
          <a:r>
            <a:rPr lang="en-GB" dirty="0"/>
            <a:t>Ensure a rights-based approach to inclusion – disability = impairment + barriers; the CRPD principles as a useful guide</a:t>
          </a:r>
        </a:p>
      </dgm:t>
    </dgm:pt>
    <dgm:pt modelId="{6B96B89D-7B9E-344B-8671-5D36D33C5FFA}" type="parTrans" cxnId="{FACDDA15-A09C-A546-8F93-C13C7BA49E49}">
      <dgm:prSet/>
      <dgm:spPr/>
      <dgm:t>
        <a:bodyPr/>
        <a:lstStyle/>
        <a:p>
          <a:endParaRPr lang="en-GB"/>
        </a:p>
      </dgm:t>
    </dgm:pt>
    <dgm:pt modelId="{065F79A4-76C3-EC41-8918-FDCECC23FA26}" type="sibTrans" cxnId="{FACDDA15-A09C-A546-8F93-C13C7BA49E49}">
      <dgm:prSet/>
      <dgm:spPr/>
      <dgm:t>
        <a:bodyPr/>
        <a:lstStyle/>
        <a:p>
          <a:endParaRPr lang="en-GB"/>
        </a:p>
      </dgm:t>
    </dgm:pt>
    <dgm:pt modelId="{CD9ACC3E-415D-9742-BFB7-643C08EE0608}">
      <dgm:prSet/>
      <dgm:spPr>
        <a:solidFill>
          <a:schemeClr val="accent4"/>
        </a:solidFill>
      </dgm:spPr>
      <dgm:t>
        <a:bodyPr/>
        <a:lstStyle/>
        <a:p>
          <a:r>
            <a:rPr lang="en-GB" dirty="0"/>
            <a:t>Consult people with disabilities and disabled people’s organisations (DPOs)</a:t>
          </a:r>
        </a:p>
      </dgm:t>
    </dgm:pt>
    <dgm:pt modelId="{9FA35959-6135-0642-8884-428D1CA65085}" type="parTrans" cxnId="{AA54A129-3C74-3D4C-B1C6-B976DC5D3E1D}">
      <dgm:prSet/>
      <dgm:spPr/>
      <dgm:t>
        <a:bodyPr/>
        <a:lstStyle/>
        <a:p>
          <a:endParaRPr lang="en-GB"/>
        </a:p>
      </dgm:t>
    </dgm:pt>
    <dgm:pt modelId="{C19B49E4-BA33-8945-8E01-A586C1A6C860}" type="sibTrans" cxnId="{AA54A129-3C74-3D4C-B1C6-B976DC5D3E1D}">
      <dgm:prSet/>
      <dgm:spPr/>
      <dgm:t>
        <a:bodyPr/>
        <a:lstStyle/>
        <a:p>
          <a:endParaRPr lang="en-GB"/>
        </a:p>
      </dgm:t>
    </dgm:pt>
    <dgm:pt modelId="{8E9304EB-5829-FB4B-9D5C-FA82B408A709}">
      <dgm:prSet custT="1"/>
      <dgm:spPr>
        <a:solidFill>
          <a:schemeClr val="accent2"/>
        </a:solidFill>
      </dgm:spPr>
      <dgm:t>
        <a:bodyPr/>
        <a:lstStyle/>
        <a:p>
          <a:r>
            <a:rPr lang="en-GB" sz="1800" dirty="0"/>
            <a:t>data and evidence – data disaggregation and indicators, disability inclusion policy marker </a:t>
          </a:r>
        </a:p>
      </dgm:t>
    </dgm:pt>
    <dgm:pt modelId="{B809DCB6-383D-C545-90F1-FBCFB470850E}" type="parTrans" cxnId="{287B02F2-3BE8-8444-AF6D-E95B5710F912}">
      <dgm:prSet/>
      <dgm:spPr/>
      <dgm:t>
        <a:bodyPr/>
        <a:lstStyle/>
        <a:p>
          <a:endParaRPr lang="en-GB"/>
        </a:p>
      </dgm:t>
    </dgm:pt>
    <dgm:pt modelId="{BC73A5E5-C5A6-FB41-9A38-A9D37F9EDCD7}" type="sibTrans" cxnId="{287B02F2-3BE8-8444-AF6D-E95B5710F912}">
      <dgm:prSet/>
      <dgm:spPr/>
      <dgm:t>
        <a:bodyPr/>
        <a:lstStyle/>
        <a:p>
          <a:endParaRPr lang="en-GB"/>
        </a:p>
      </dgm:t>
    </dgm:pt>
    <dgm:pt modelId="{AE0AD350-7DB0-EF40-954E-6CBC1F6F6645}">
      <dgm:prSet custT="1"/>
      <dgm:spPr>
        <a:solidFill>
          <a:srgbClr val="073A7E"/>
        </a:solidFill>
      </dgm:spPr>
      <dgm:t>
        <a:bodyPr/>
        <a:lstStyle/>
        <a:p>
          <a:r>
            <a:rPr lang="en-GB" sz="1800" dirty="0"/>
            <a:t>Learn from UK Aid’s approach to gender – lots of parallels!</a:t>
          </a:r>
        </a:p>
      </dgm:t>
    </dgm:pt>
    <dgm:pt modelId="{900E38A0-6B2C-0742-86F7-B11E70E6844F}" type="parTrans" cxnId="{B6EF6A50-3ED1-5F42-B386-887AA80FBA05}">
      <dgm:prSet/>
      <dgm:spPr/>
      <dgm:t>
        <a:bodyPr/>
        <a:lstStyle/>
        <a:p>
          <a:endParaRPr lang="en-GB"/>
        </a:p>
      </dgm:t>
    </dgm:pt>
    <dgm:pt modelId="{38565C9C-02CE-1C4C-90FA-7EA5711EEB21}" type="sibTrans" cxnId="{B6EF6A50-3ED1-5F42-B386-887AA80FBA05}">
      <dgm:prSet/>
      <dgm:spPr/>
      <dgm:t>
        <a:bodyPr/>
        <a:lstStyle/>
        <a:p>
          <a:endParaRPr lang="en-GB"/>
        </a:p>
      </dgm:t>
    </dgm:pt>
    <dgm:pt modelId="{B7183790-FD29-0046-8691-1A88AD3981BE}" type="pres">
      <dgm:prSet presAssocID="{05FEE76A-AC3B-E144-ADCA-2DA1E06BB457}" presName="matrix" presStyleCnt="0">
        <dgm:presLayoutVars>
          <dgm:chMax val="1"/>
          <dgm:dir/>
          <dgm:resizeHandles val="exact"/>
        </dgm:presLayoutVars>
      </dgm:prSet>
      <dgm:spPr/>
    </dgm:pt>
    <dgm:pt modelId="{834F917F-1527-9C4D-9E44-AE2A2C2DFFC2}" type="pres">
      <dgm:prSet presAssocID="{05FEE76A-AC3B-E144-ADCA-2DA1E06BB457}" presName="diamond" presStyleLbl="bgShp" presStyleIdx="0" presStyleCnt="1" custLinFactNeighborX="800"/>
      <dgm:spPr>
        <a:solidFill>
          <a:schemeClr val="bg1">
            <a:lumMod val="85000"/>
          </a:schemeClr>
        </a:solidFill>
        <a:effectLst>
          <a:softEdge rad="127000"/>
        </a:effectLst>
      </dgm:spPr>
    </dgm:pt>
    <dgm:pt modelId="{5858FE95-B98C-004C-8659-0B4ACD874B08}" type="pres">
      <dgm:prSet presAssocID="{05FEE76A-AC3B-E144-ADCA-2DA1E06BB457}" presName="quad1" presStyleLbl="node1" presStyleIdx="0" presStyleCnt="4">
        <dgm:presLayoutVars>
          <dgm:chMax val="0"/>
          <dgm:chPref val="0"/>
          <dgm:bulletEnabled val="1"/>
        </dgm:presLayoutVars>
      </dgm:prSet>
      <dgm:spPr/>
    </dgm:pt>
    <dgm:pt modelId="{DC3812BA-DBF9-FC4A-8412-CF8E59B6672E}" type="pres">
      <dgm:prSet presAssocID="{05FEE76A-AC3B-E144-ADCA-2DA1E06BB457}" presName="quad2" presStyleLbl="node1" presStyleIdx="1" presStyleCnt="4">
        <dgm:presLayoutVars>
          <dgm:chMax val="0"/>
          <dgm:chPref val="0"/>
          <dgm:bulletEnabled val="1"/>
        </dgm:presLayoutVars>
      </dgm:prSet>
      <dgm:spPr/>
    </dgm:pt>
    <dgm:pt modelId="{59551ABA-1324-324C-906C-4195010F797A}" type="pres">
      <dgm:prSet presAssocID="{05FEE76A-AC3B-E144-ADCA-2DA1E06BB457}" presName="quad3" presStyleLbl="node1" presStyleIdx="2" presStyleCnt="4">
        <dgm:presLayoutVars>
          <dgm:chMax val="0"/>
          <dgm:chPref val="0"/>
          <dgm:bulletEnabled val="1"/>
        </dgm:presLayoutVars>
      </dgm:prSet>
      <dgm:spPr/>
    </dgm:pt>
    <dgm:pt modelId="{10DAE8F1-392C-BF40-8346-B52F9044030B}" type="pres">
      <dgm:prSet presAssocID="{05FEE76A-AC3B-E144-ADCA-2DA1E06BB457}" presName="quad4" presStyleLbl="node1" presStyleIdx="3" presStyleCnt="4">
        <dgm:presLayoutVars>
          <dgm:chMax val="0"/>
          <dgm:chPref val="0"/>
          <dgm:bulletEnabled val="1"/>
        </dgm:presLayoutVars>
      </dgm:prSet>
      <dgm:spPr/>
    </dgm:pt>
  </dgm:ptLst>
  <dgm:cxnLst>
    <dgm:cxn modelId="{11AB9901-9A07-F44D-A256-92F4C833FBD9}" type="presOf" srcId="{8E9304EB-5829-FB4B-9D5C-FA82B408A709}" destId="{59551ABA-1324-324C-906C-4195010F797A}" srcOrd="0" destOrd="0" presId="urn:microsoft.com/office/officeart/2005/8/layout/matrix3"/>
    <dgm:cxn modelId="{FACDDA15-A09C-A546-8F93-C13C7BA49E49}" srcId="{05FEE76A-AC3B-E144-ADCA-2DA1E06BB457}" destId="{18C048F5-8AFB-C342-BE52-BF07E9B7FB9B}" srcOrd="0" destOrd="0" parTransId="{6B96B89D-7B9E-344B-8671-5D36D33C5FFA}" sibTransId="{065F79A4-76C3-EC41-8918-FDCECC23FA26}"/>
    <dgm:cxn modelId="{AA54A129-3C74-3D4C-B1C6-B976DC5D3E1D}" srcId="{05FEE76A-AC3B-E144-ADCA-2DA1E06BB457}" destId="{CD9ACC3E-415D-9742-BFB7-643C08EE0608}" srcOrd="1" destOrd="0" parTransId="{9FA35959-6135-0642-8884-428D1CA65085}" sibTransId="{C19B49E4-BA33-8945-8E01-A586C1A6C860}"/>
    <dgm:cxn modelId="{BEDC263F-75EC-134C-B4B7-4EA891F8B3B9}" type="presOf" srcId="{18C048F5-8AFB-C342-BE52-BF07E9B7FB9B}" destId="{5858FE95-B98C-004C-8659-0B4ACD874B08}" srcOrd="0" destOrd="0" presId="urn:microsoft.com/office/officeart/2005/8/layout/matrix3"/>
    <dgm:cxn modelId="{E44E674D-FC35-5044-9DEB-CC1940716120}" type="presOf" srcId="{AE0AD350-7DB0-EF40-954E-6CBC1F6F6645}" destId="{10DAE8F1-392C-BF40-8346-B52F9044030B}" srcOrd="0" destOrd="0" presId="urn:microsoft.com/office/officeart/2005/8/layout/matrix3"/>
    <dgm:cxn modelId="{B6EF6A50-3ED1-5F42-B386-887AA80FBA05}" srcId="{05FEE76A-AC3B-E144-ADCA-2DA1E06BB457}" destId="{AE0AD350-7DB0-EF40-954E-6CBC1F6F6645}" srcOrd="3" destOrd="0" parTransId="{900E38A0-6B2C-0742-86F7-B11E70E6844F}" sibTransId="{38565C9C-02CE-1C4C-90FA-7EA5711EEB21}"/>
    <dgm:cxn modelId="{34A9E58F-24B9-EC47-98B8-5C535797FAC6}" type="presOf" srcId="{CD9ACC3E-415D-9742-BFB7-643C08EE0608}" destId="{DC3812BA-DBF9-FC4A-8412-CF8E59B6672E}" srcOrd="0" destOrd="0" presId="urn:microsoft.com/office/officeart/2005/8/layout/matrix3"/>
    <dgm:cxn modelId="{96A712E5-B6EC-7A43-9E94-4A2CC8B8AA95}" type="presOf" srcId="{05FEE76A-AC3B-E144-ADCA-2DA1E06BB457}" destId="{B7183790-FD29-0046-8691-1A88AD3981BE}" srcOrd="0" destOrd="0" presId="urn:microsoft.com/office/officeart/2005/8/layout/matrix3"/>
    <dgm:cxn modelId="{287B02F2-3BE8-8444-AF6D-E95B5710F912}" srcId="{05FEE76A-AC3B-E144-ADCA-2DA1E06BB457}" destId="{8E9304EB-5829-FB4B-9D5C-FA82B408A709}" srcOrd="2" destOrd="0" parTransId="{B809DCB6-383D-C545-90F1-FBCFB470850E}" sibTransId="{BC73A5E5-C5A6-FB41-9A38-A9D37F9EDCD7}"/>
    <dgm:cxn modelId="{EE55BB48-EC85-3F4C-B299-AEEE49CC17E9}" type="presParOf" srcId="{B7183790-FD29-0046-8691-1A88AD3981BE}" destId="{834F917F-1527-9C4D-9E44-AE2A2C2DFFC2}" srcOrd="0" destOrd="0" presId="urn:microsoft.com/office/officeart/2005/8/layout/matrix3"/>
    <dgm:cxn modelId="{AAC9FEDE-3B19-B345-8CAE-3011E180FF4F}" type="presParOf" srcId="{B7183790-FD29-0046-8691-1A88AD3981BE}" destId="{5858FE95-B98C-004C-8659-0B4ACD874B08}" srcOrd="1" destOrd="0" presId="urn:microsoft.com/office/officeart/2005/8/layout/matrix3"/>
    <dgm:cxn modelId="{30D1BB6F-159A-2A4E-9E48-1FCD4E1A00D5}" type="presParOf" srcId="{B7183790-FD29-0046-8691-1A88AD3981BE}" destId="{DC3812BA-DBF9-FC4A-8412-CF8E59B6672E}" srcOrd="2" destOrd="0" presId="urn:microsoft.com/office/officeart/2005/8/layout/matrix3"/>
    <dgm:cxn modelId="{6D5155B8-2C3F-8442-93A8-B9C0EC0F6200}" type="presParOf" srcId="{B7183790-FD29-0046-8691-1A88AD3981BE}" destId="{59551ABA-1324-324C-906C-4195010F797A}" srcOrd="3" destOrd="0" presId="urn:microsoft.com/office/officeart/2005/8/layout/matrix3"/>
    <dgm:cxn modelId="{0E045C7E-D2D4-C54E-BC15-80495B296DA4}" type="presParOf" srcId="{B7183790-FD29-0046-8691-1A88AD3981BE}" destId="{10DAE8F1-392C-BF40-8346-B52F9044030B}" srcOrd="4" destOrd="0" presId="urn:microsoft.com/office/officeart/2005/8/layout/matrix3"/>
  </dgm:cxnLst>
  <dgm:bg>
    <a:effect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172402C3-7A8C-464C-B158-1BFEAC095B70}" type="doc">
      <dgm:prSet loTypeId="urn:microsoft.com/office/officeart/2008/layout/LinedList" loCatId="icon" qsTypeId="urn:microsoft.com/office/officeart/2005/8/quickstyle/simple1" qsCatId="simple" csTypeId="urn:microsoft.com/office/officeart/2005/8/colors/accent1_2" csCatId="accent1" phldr="1"/>
      <dgm:spPr/>
      <dgm:t>
        <a:bodyPr/>
        <a:lstStyle/>
        <a:p>
          <a:endParaRPr lang="en-GB"/>
        </a:p>
      </dgm:t>
    </dgm:pt>
    <dgm:pt modelId="{14A7E72D-5029-1F4C-A147-D54823753BD7}">
      <dgm:prSet/>
      <dgm:spPr/>
      <dgm:t>
        <a:bodyPr/>
        <a:lstStyle/>
        <a:p>
          <a:r>
            <a:rPr lang="en-GB" dirty="0">
              <a:solidFill>
                <a:srgbClr val="073A7E"/>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Business</a:t>
          </a:r>
          <a:r>
            <a:rPr lang="en-GB" baseline="0" dirty="0">
              <a:solidFill>
                <a:srgbClr val="073A7E"/>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 Disability Forum </a:t>
          </a:r>
          <a:endParaRPr lang="en-GB" dirty="0">
            <a:solidFill>
              <a:srgbClr val="073A7E"/>
            </a:solidFill>
            <a:latin typeface="Arial" panose="020B0604020202020204" pitchFamily="34" charset="0"/>
            <a:cs typeface="Arial" panose="020B0604020202020204" pitchFamily="34" charset="0"/>
          </a:endParaRPr>
        </a:p>
      </dgm:t>
    </dgm:pt>
    <dgm:pt modelId="{265E482A-F2FE-8944-9E2A-678C31F72673}" type="parTrans" cxnId="{F33ABA29-839F-454B-9FE2-F3B8679A05C3}">
      <dgm:prSet/>
      <dgm:spPr/>
      <dgm:t>
        <a:bodyPr/>
        <a:lstStyle/>
        <a:p>
          <a:endParaRPr lang="en-GB">
            <a:solidFill>
              <a:srgbClr val="003976"/>
            </a:solidFill>
            <a:latin typeface="Arial" panose="020B0604020202020204" pitchFamily="34" charset="0"/>
            <a:cs typeface="Arial" panose="020B0604020202020204" pitchFamily="34" charset="0"/>
          </a:endParaRPr>
        </a:p>
      </dgm:t>
    </dgm:pt>
    <dgm:pt modelId="{C9794447-65D7-CA44-BFFE-87A7C6CF877D}" type="sibTrans" cxnId="{F33ABA29-839F-454B-9FE2-F3B8679A05C3}">
      <dgm:prSet/>
      <dgm:spPr/>
      <dgm:t>
        <a:bodyPr/>
        <a:lstStyle/>
        <a:p>
          <a:endParaRPr lang="en-GB">
            <a:solidFill>
              <a:srgbClr val="003976"/>
            </a:solidFill>
            <a:latin typeface="Arial" panose="020B0604020202020204" pitchFamily="34" charset="0"/>
            <a:cs typeface="Arial" panose="020B0604020202020204" pitchFamily="34" charset="0"/>
          </a:endParaRPr>
        </a:p>
      </dgm:t>
    </dgm:pt>
    <dgm:pt modelId="{C15AFF31-47FF-164F-A8D5-910AC2AD1EB5}">
      <dgm:prSet/>
      <dgm:spPr/>
      <dgm:t>
        <a:bodyPr/>
        <a:lstStyle/>
        <a:p>
          <a:r>
            <a:rPr lang="en-GB" dirty="0">
              <a:solidFill>
                <a:srgbClr val="073A7E"/>
              </a:solidFill>
              <a:latin typeface="Arial" panose="020B0604020202020204" pitchFamily="34" charset="0"/>
              <a:cs typeface="Arial" panose="020B0604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rPr>
            <a:t>Zero Project</a:t>
          </a:r>
          <a:endParaRPr lang="en-GB" dirty="0">
            <a:solidFill>
              <a:srgbClr val="073A7E"/>
            </a:solidFill>
            <a:latin typeface="Arial" panose="020B0604020202020204" pitchFamily="34" charset="0"/>
            <a:cs typeface="Arial" panose="020B0604020202020204" pitchFamily="34" charset="0"/>
          </a:endParaRPr>
        </a:p>
      </dgm:t>
    </dgm:pt>
    <dgm:pt modelId="{0134FD61-97BD-F04D-B34F-531A36B7DD46}" type="parTrans" cxnId="{199F70CF-6C04-6A44-A70E-CDECBA15547B}">
      <dgm:prSet/>
      <dgm:spPr/>
      <dgm:t>
        <a:bodyPr/>
        <a:lstStyle/>
        <a:p>
          <a:endParaRPr lang="en-GB">
            <a:solidFill>
              <a:srgbClr val="003976"/>
            </a:solidFill>
            <a:latin typeface="Arial" panose="020B0604020202020204" pitchFamily="34" charset="0"/>
            <a:cs typeface="Arial" panose="020B0604020202020204" pitchFamily="34" charset="0"/>
          </a:endParaRPr>
        </a:p>
      </dgm:t>
    </dgm:pt>
    <dgm:pt modelId="{51EE4136-4761-F547-846F-19A8E947F9FF}" type="sibTrans" cxnId="{199F70CF-6C04-6A44-A70E-CDECBA15547B}">
      <dgm:prSet/>
      <dgm:spPr/>
      <dgm:t>
        <a:bodyPr/>
        <a:lstStyle/>
        <a:p>
          <a:endParaRPr lang="en-GB">
            <a:solidFill>
              <a:srgbClr val="003976"/>
            </a:solidFill>
            <a:latin typeface="Arial" panose="020B0604020202020204" pitchFamily="34" charset="0"/>
            <a:cs typeface="Arial" panose="020B0604020202020204" pitchFamily="34" charset="0"/>
          </a:endParaRPr>
        </a:p>
      </dgm:t>
    </dgm:pt>
    <dgm:pt modelId="{BFB80CBA-589E-4349-8C58-3816FCC9CE45}">
      <dgm:prSet/>
      <dgm:spPr/>
      <dgm:t>
        <a:bodyPr/>
        <a:lstStyle/>
        <a:p>
          <a:r>
            <a:rPr lang="en-GB" dirty="0">
              <a:solidFill>
                <a:srgbClr val="073A7E"/>
              </a:solidFill>
              <a:latin typeface="Arial" panose="020B0604020202020204" pitchFamily="34" charset="0"/>
              <a:cs typeface="Arial" panose="020B0604020202020204" pitchFamily="34" charset="0"/>
              <a:hlinkClick xmlns:r="http://schemas.openxmlformats.org/officeDocument/2006/relationships" r:id="rId3">
                <a:extLst>
                  <a:ext uri="{A12FA001-AC4F-418D-AE19-62706E023703}">
                    <ahyp:hlinkClr xmlns:ahyp="http://schemas.microsoft.com/office/drawing/2018/hyperlinkcolor" val="tx"/>
                  </a:ext>
                </a:extLst>
              </a:hlinkClick>
            </a:rPr>
            <a:t>Disability Hub</a:t>
          </a:r>
          <a:endParaRPr lang="en-GB" dirty="0">
            <a:solidFill>
              <a:srgbClr val="073A7E"/>
            </a:solidFill>
            <a:latin typeface="Arial" panose="020B0604020202020204" pitchFamily="34" charset="0"/>
            <a:cs typeface="Arial" panose="020B0604020202020204" pitchFamily="34" charset="0"/>
          </a:endParaRPr>
        </a:p>
      </dgm:t>
    </dgm:pt>
    <dgm:pt modelId="{925ECC22-742D-4D46-A038-2CFAF3E6408A}" type="parTrans" cxnId="{00E56C3B-F515-DB4D-9849-4CAF7FC0BBD7}">
      <dgm:prSet/>
      <dgm:spPr/>
      <dgm:t>
        <a:bodyPr/>
        <a:lstStyle/>
        <a:p>
          <a:endParaRPr lang="en-GB">
            <a:solidFill>
              <a:srgbClr val="003976"/>
            </a:solidFill>
            <a:latin typeface="Arial" panose="020B0604020202020204" pitchFamily="34" charset="0"/>
            <a:cs typeface="Arial" panose="020B0604020202020204" pitchFamily="34" charset="0"/>
          </a:endParaRPr>
        </a:p>
      </dgm:t>
    </dgm:pt>
    <dgm:pt modelId="{F5903BB4-6413-4D42-ADA4-27D3B828F7A5}" type="sibTrans" cxnId="{00E56C3B-F515-DB4D-9849-4CAF7FC0BBD7}">
      <dgm:prSet/>
      <dgm:spPr/>
      <dgm:t>
        <a:bodyPr/>
        <a:lstStyle/>
        <a:p>
          <a:endParaRPr lang="en-GB">
            <a:solidFill>
              <a:srgbClr val="003976"/>
            </a:solidFill>
            <a:latin typeface="Arial" panose="020B0604020202020204" pitchFamily="34" charset="0"/>
            <a:cs typeface="Arial" panose="020B0604020202020204" pitchFamily="34" charset="0"/>
          </a:endParaRPr>
        </a:p>
      </dgm:t>
    </dgm:pt>
    <dgm:pt modelId="{9AF5049E-1E66-A84C-B3B3-4632FD08232F}">
      <dgm:prSet/>
      <dgm:spPr/>
      <dgm:t>
        <a:bodyPr/>
        <a:lstStyle/>
        <a:p>
          <a:r>
            <a:rPr lang="en-GB" dirty="0">
              <a:solidFill>
                <a:srgbClr val="003976"/>
              </a:solidFill>
              <a:latin typeface="Arial" panose="020B0604020202020204" pitchFamily="34" charset="0"/>
              <a:cs typeface="Arial" panose="020B0604020202020204" pitchFamily="34" charset="0"/>
            </a:rPr>
            <a:t>Based in the UK this membership organisations brings together business people with leading disability actors and government to improve business and consumer accessibility.</a:t>
          </a:r>
        </a:p>
      </dgm:t>
    </dgm:pt>
    <dgm:pt modelId="{17E36F89-0D4F-3C43-B641-656B3895A7A8}" type="parTrans" cxnId="{09965767-C050-C043-A8C4-E5C81E077DD7}">
      <dgm:prSet/>
      <dgm:spPr/>
      <dgm:t>
        <a:bodyPr/>
        <a:lstStyle/>
        <a:p>
          <a:endParaRPr lang="en-GB"/>
        </a:p>
      </dgm:t>
    </dgm:pt>
    <dgm:pt modelId="{4B5C9D76-260D-C24A-BDE7-CFA99C1B68DD}" type="sibTrans" cxnId="{09965767-C050-C043-A8C4-E5C81E077DD7}">
      <dgm:prSet/>
      <dgm:spPr/>
      <dgm:t>
        <a:bodyPr/>
        <a:lstStyle/>
        <a:p>
          <a:endParaRPr lang="en-GB"/>
        </a:p>
      </dgm:t>
    </dgm:pt>
    <dgm:pt modelId="{7960DB8F-62B8-8B47-B914-2B4F7FDD06C4}">
      <dgm:prSet/>
      <dgm:spPr/>
      <dgm:t>
        <a:bodyPr/>
        <a:lstStyle/>
        <a:p>
          <a:r>
            <a:rPr lang="en-GB" dirty="0">
              <a:solidFill>
                <a:srgbClr val="003976"/>
              </a:solidFill>
              <a:latin typeface="Arial" panose="020B0604020202020204" pitchFamily="34" charset="0"/>
              <a:cs typeface="Arial" panose="020B0604020202020204" pitchFamily="34" charset="0"/>
            </a:rPr>
            <a:t>Global programme which finds and shares models that help improve the lives and legal rights of disabled people. It has experience and information linked to employment from around the world.</a:t>
          </a:r>
        </a:p>
      </dgm:t>
    </dgm:pt>
    <dgm:pt modelId="{58514143-AA9B-A64C-9E81-386327DFE4BA}" type="parTrans" cxnId="{6DF843B9-3BBD-3F44-9B2E-85E29F986037}">
      <dgm:prSet/>
      <dgm:spPr/>
      <dgm:t>
        <a:bodyPr/>
        <a:lstStyle/>
        <a:p>
          <a:endParaRPr lang="en-GB"/>
        </a:p>
      </dgm:t>
    </dgm:pt>
    <dgm:pt modelId="{F2DB41D4-AAE1-EA49-9E6D-E97A2735190F}" type="sibTrans" cxnId="{6DF843B9-3BBD-3F44-9B2E-85E29F986037}">
      <dgm:prSet/>
      <dgm:spPr/>
      <dgm:t>
        <a:bodyPr/>
        <a:lstStyle/>
        <a:p>
          <a:endParaRPr lang="en-GB"/>
        </a:p>
      </dgm:t>
    </dgm:pt>
    <dgm:pt modelId="{1A10304C-D849-8B41-87F3-55C89B6D68E6}">
      <dgm:prSet/>
      <dgm:spPr/>
      <dgm:t>
        <a:bodyPr/>
        <a:lstStyle/>
        <a:p>
          <a:r>
            <a:rPr lang="en-GB" dirty="0">
              <a:solidFill>
                <a:srgbClr val="073A7E"/>
              </a:solidFill>
              <a:latin typeface="Arial" panose="020B0604020202020204" pitchFamily="34" charset="0"/>
              <a:cs typeface="Arial" panose="020B0604020202020204" pitchFamily="34" charset="0"/>
            </a:rPr>
            <a:t>European network focused on promoting inclusive and sustainable businesses. They have a lot of resources linked to employment, inclusive workplaces, supply chain considerations and many other key topics.</a:t>
          </a:r>
        </a:p>
      </dgm:t>
    </dgm:pt>
    <dgm:pt modelId="{E2358A99-8C03-A940-9091-4F1EB6A0953F}" type="parTrans" cxnId="{5D103D15-DA7B-6749-ADD1-1B4A956C007A}">
      <dgm:prSet/>
      <dgm:spPr/>
      <dgm:t>
        <a:bodyPr/>
        <a:lstStyle/>
        <a:p>
          <a:endParaRPr lang="en-GB"/>
        </a:p>
      </dgm:t>
    </dgm:pt>
    <dgm:pt modelId="{E19B5E51-FFC9-FC40-857A-5FFCA4936AD5}" type="sibTrans" cxnId="{5D103D15-DA7B-6749-ADD1-1B4A956C007A}">
      <dgm:prSet/>
      <dgm:spPr/>
      <dgm:t>
        <a:bodyPr/>
        <a:lstStyle/>
        <a:p>
          <a:endParaRPr lang="en-GB"/>
        </a:p>
      </dgm:t>
    </dgm:pt>
    <dgm:pt modelId="{F6F4B283-3E46-5045-A604-4A655FA53730}">
      <dgm:prSet/>
      <dgm:spPr/>
      <dgm:t>
        <a:bodyPr/>
        <a:lstStyle/>
        <a:p>
          <a:r>
            <a:rPr lang="en-GB" dirty="0">
              <a:solidFill>
                <a:srgbClr val="073A7E"/>
              </a:solidFill>
              <a:latin typeface="Arial" panose="020B0604020202020204" pitchFamily="34" charset="0"/>
              <a:cs typeface="Arial" panose="020B0604020202020204" pitchFamily="34" charset="0"/>
              <a:hlinkClick xmlns:r="http://schemas.openxmlformats.org/officeDocument/2006/relationships" r:id="rId4">
                <a:extLst>
                  <a:ext uri="{A12FA001-AC4F-418D-AE19-62706E023703}">
                    <ahyp:hlinkClr xmlns:ahyp="http://schemas.microsoft.com/office/drawing/2018/hyperlinkcolor" val="tx"/>
                  </a:ext>
                </a:extLst>
              </a:hlinkClick>
            </a:rPr>
            <a:t>ILO Global Business and Disability Network</a:t>
          </a:r>
          <a:endParaRPr lang="en-GB" dirty="0">
            <a:solidFill>
              <a:srgbClr val="073A7E"/>
            </a:solidFill>
            <a:latin typeface="Arial" panose="020B0604020202020204" pitchFamily="34" charset="0"/>
            <a:cs typeface="Arial" panose="020B0604020202020204" pitchFamily="34" charset="0"/>
          </a:endParaRPr>
        </a:p>
      </dgm:t>
    </dgm:pt>
    <dgm:pt modelId="{E5D440A4-245E-8C44-8639-395AF70E3B20}" type="parTrans" cxnId="{5F07B018-ABFE-DC45-B78C-3A6A5076E84D}">
      <dgm:prSet/>
      <dgm:spPr/>
      <dgm:t>
        <a:bodyPr/>
        <a:lstStyle/>
        <a:p>
          <a:endParaRPr lang="en-GB"/>
        </a:p>
      </dgm:t>
    </dgm:pt>
    <dgm:pt modelId="{3FB42F1C-D178-3A41-A32C-524A66F6E119}" type="sibTrans" cxnId="{5F07B018-ABFE-DC45-B78C-3A6A5076E84D}">
      <dgm:prSet/>
      <dgm:spPr/>
      <dgm:t>
        <a:bodyPr/>
        <a:lstStyle/>
        <a:p>
          <a:endParaRPr lang="en-GB"/>
        </a:p>
      </dgm:t>
    </dgm:pt>
    <dgm:pt modelId="{CE1A58E7-FB87-C241-AE1E-C7037FA40D2E}">
      <dgm:prSet/>
      <dgm:spPr/>
      <dgm:t>
        <a:bodyPr/>
        <a:lstStyle/>
        <a:p>
          <a:r>
            <a:rPr lang="en-GB" dirty="0">
              <a:solidFill>
                <a:srgbClr val="073A7E"/>
              </a:solidFill>
              <a:latin typeface="Arial" panose="020B0604020202020204" pitchFamily="34" charset="0"/>
              <a:cs typeface="Arial" panose="020B0604020202020204" pitchFamily="34" charset="0"/>
            </a:rPr>
            <a:t>Employer-led initiative supported by ILO which is providing help and resources which promote the inclusion of disabled people in workplaces around the world.</a:t>
          </a:r>
        </a:p>
      </dgm:t>
    </dgm:pt>
    <dgm:pt modelId="{42F45864-BE42-C147-9658-E23D066F61CB}" type="parTrans" cxnId="{843DFFD9-8082-984E-843A-58BE90BECCE5}">
      <dgm:prSet/>
      <dgm:spPr/>
      <dgm:t>
        <a:bodyPr/>
        <a:lstStyle/>
        <a:p>
          <a:endParaRPr lang="en-GB"/>
        </a:p>
      </dgm:t>
    </dgm:pt>
    <dgm:pt modelId="{075AA663-AB68-084D-AC44-6AD986191BAE}" type="sibTrans" cxnId="{843DFFD9-8082-984E-843A-58BE90BECCE5}">
      <dgm:prSet/>
      <dgm:spPr/>
      <dgm:t>
        <a:bodyPr/>
        <a:lstStyle/>
        <a:p>
          <a:endParaRPr lang="en-GB"/>
        </a:p>
      </dgm:t>
    </dgm:pt>
    <dgm:pt modelId="{A3C1287C-C928-4F4E-AECD-9DC62B1188A7}" type="pres">
      <dgm:prSet presAssocID="{172402C3-7A8C-464C-B158-1BFEAC095B70}" presName="vert0" presStyleCnt="0">
        <dgm:presLayoutVars>
          <dgm:dir/>
          <dgm:animOne val="branch"/>
          <dgm:animLvl val="lvl"/>
        </dgm:presLayoutVars>
      </dgm:prSet>
      <dgm:spPr/>
    </dgm:pt>
    <dgm:pt modelId="{1238ACAE-679E-C246-BE82-735EDB7B9DE4}" type="pres">
      <dgm:prSet presAssocID="{14A7E72D-5029-1F4C-A147-D54823753BD7}" presName="thickLine" presStyleLbl="alignNode1" presStyleIdx="0" presStyleCnt="4"/>
      <dgm:spPr/>
    </dgm:pt>
    <dgm:pt modelId="{0755DC40-B1F0-774C-8DEF-D2EACD15A7C5}" type="pres">
      <dgm:prSet presAssocID="{14A7E72D-5029-1F4C-A147-D54823753BD7}" presName="horz1" presStyleCnt="0"/>
      <dgm:spPr/>
    </dgm:pt>
    <dgm:pt modelId="{4C98EB19-87C1-9C46-9D17-0800250021C2}" type="pres">
      <dgm:prSet presAssocID="{14A7E72D-5029-1F4C-A147-D54823753BD7}" presName="tx1" presStyleLbl="revTx" presStyleIdx="0" presStyleCnt="8"/>
      <dgm:spPr/>
    </dgm:pt>
    <dgm:pt modelId="{E546EA28-D5DE-E846-9261-F5C9621E4ECC}" type="pres">
      <dgm:prSet presAssocID="{14A7E72D-5029-1F4C-A147-D54823753BD7}" presName="vert1" presStyleCnt="0"/>
      <dgm:spPr/>
    </dgm:pt>
    <dgm:pt modelId="{AFB07925-4D76-104E-A4AF-73EA48C44A8A}" type="pres">
      <dgm:prSet presAssocID="{9AF5049E-1E66-A84C-B3B3-4632FD08232F}" presName="vertSpace2a" presStyleCnt="0"/>
      <dgm:spPr/>
    </dgm:pt>
    <dgm:pt modelId="{EA609671-22DD-9540-9CB2-AD1B1F59BF07}" type="pres">
      <dgm:prSet presAssocID="{9AF5049E-1E66-A84C-B3B3-4632FD08232F}" presName="horz2" presStyleCnt="0"/>
      <dgm:spPr/>
    </dgm:pt>
    <dgm:pt modelId="{2CF66728-7741-B34E-B148-10F6D17C9ECE}" type="pres">
      <dgm:prSet presAssocID="{9AF5049E-1E66-A84C-B3B3-4632FD08232F}" presName="horzSpace2" presStyleCnt="0"/>
      <dgm:spPr/>
    </dgm:pt>
    <dgm:pt modelId="{6E747900-7462-DF49-85E6-7ACD44BEF4E3}" type="pres">
      <dgm:prSet presAssocID="{9AF5049E-1E66-A84C-B3B3-4632FD08232F}" presName="tx2" presStyleLbl="revTx" presStyleIdx="1" presStyleCnt="8"/>
      <dgm:spPr/>
    </dgm:pt>
    <dgm:pt modelId="{0DE379CD-2DBF-924B-A9B3-FF3C4F710795}" type="pres">
      <dgm:prSet presAssocID="{9AF5049E-1E66-A84C-B3B3-4632FD08232F}" presName="vert2" presStyleCnt="0"/>
      <dgm:spPr/>
    </dgm:pt>
    <dgm:pt modelId="{0287CBD2-4458-EF44-A8B2-2538CF9248C1}" type="pres">
      <dgm:prSet presAssocID="{9AF5049E-1E66-A84C-B3B3-4632FD08232F}" presName="thinLine2b" presStyleLbl="callout" presStyleIdx="0" presStyleCnt="4"/>
      <dgm:spPr/>
    </dgm:pt>
    <dgm:pt modelId="{6A97C11E-B98B-CC4F-A1E2-49BCFDF1EE44}" type="pres">
      <dgm:prSet presAssocID="{9AF5049E-1E66-A84C-B3B3-4632FD08232F}" presName="vertSpace2b" presStyleCnt="0"/>
      <dgm:spPr/>
    </dgm:pt>
    <dgm:pt modelId="{5BE23771-B1E0-2440-B92F-FCFA4BB64B8C}" type="pres">
      <dgm:prSet presAssocID="{C15AFF31-47FF-164F-A8D5-910AC2AD1EB5}" presName="thickLine" presStyleLbl="alignNode1" presStyleIdx="1" presStyleCnt="4"/>
      <dgm:spPr/>
    </dgm:pt>
    <dgm:pt modelId="{A0D98231-ED1A-A441-91EB-41926C86E0A7}" type="pres">
      <dgm:prSet presAssocID="{C15AFF31-47FF-164F-A8D5-910AC2AD1EB5}" presName="horz1" presStyleCnt="0"/>
      <dgm:spPr/>
    </dgm:pt>
    <dgm:pt modelId="{AAF55175-59F1-CA4E-91B9-0865210E2452}" type="pres">
      <dgm:prSet presAssocID="{C15AFF31-47FF-164F-A8D5-910AC2AD1EB5}" presName="tx1" presStyleLbl="revTx" presStyleIdx="2" presStyleCnt="8"/>
      <dgm:spPr/>
    </dgm:pt>
    <dgm:pt modelId="{608C7CE4-15E8-C94E-A531-BCB3939312FD}" type="pres">
      <dgm:prSet presAssocID="{C15AFF31-47FF-164F-A8D5-910AC2AD1EB5}" presName="vert1" presStyleCnt="0"/>
      <dgm:spPr/>
    </dgm:pt>
    <dgm:pt modelId="{CA381D5B-0B25-0E4F-AC53-E60407917715}" type="pres">
      <dgm:prSet presAssocID="{7960DB8F-62B8-8B47-B914-2B4F7FDD06C4}" presName="vertSpace2a" presStyleCnt="0"/>
      <dgm:spPr/>
    </dgm:pt>
    <dgm:pt modelId="{C182474D-2BA0-8248-B590-73BF9E5388EC}" type="pres">
      <dgm:prSet presAssocID="{7960DB8F-62B8-8B47-B914-2B4F7FDD06C4}" presName="horz2" presStyleCnt="0"/>
      <dgm:spPr/>
    </dgm:pt>
    <dgm:pt modelId="{17B1A506-5065-5C46-96E2-081A0EF9CEDC}" type="pres">
      <dgm:prSet presAssocID="{7960DB8F-62B8-8B47-B914-2B4F7FDD06C4}" presName="horzSpace2" presStyleCnt="0"/>
      <dgm:spPr/>
    </dgm:pt>
    <dgm:pt modelId="{FB43C43D-EE16-BD40-AAFC-1D27B43675AF}" type="pres">
      <dgm:prSet presAssocID="{7960DB8F-62B8-8B47-B914-2B4F7FDD06C4}" presName="tx2" presStyleLbl="revTx" presStyleIdx="3" presStyleCnt="8"/>
      <dgm:spPr/>
    </dgm:pt>
    <dgm:pt modelId="{1A8D11C9-C475-5948-9497-9062EA8DE565}" type="pres">
      <dgm:prSet presAssocID="{7960DB8F-62B8-8B47-B914-2B4F7FDD06C4}" presName="vert2" presStyleCnt="0"/>
      <dgm:spPr/>
    </dgm:pt>
    <dgm:pt modelId="{7334149F-B526-A748-BDE1-93178B375E2C}" type="pres">
      <dgm:prSet presAssocID="{7960DB8F-62B8-8B47-B914-2B4F7FDD06C4}" presName="thinLine2b" presStyleLbl="callout" presStyleIdx="1" presStyleCnt="4"/>
      <dgm:spPr/>
    </dgm:pt>
    <dgm:pt modelId="{1DDF9707-1576-BB4C-8FCD-9F01B573D304}" type="pres">
      <dgm:prSet presAssocID="{7960DB8F-62B8-8B47-B914-2B4F7FDD06C4}" presName="vertSpace2b" presStyleCnt="0"/>
      <dgm:spPr/>
    </dgm:pt>
    <dgm:pt modelId="{816228F4-07AF-F74A-B834-B18CC8292C3D}" type="pres">
      <dgm:prSet presAssocID="{BFB80CBA-589E-4349-8C58-3816FCC9CE45}" presName="thickLine" presStyleLbl="alignNode1" presStyleIdx="2" presStyleCnt="4"/>
      <dgm:spPr/>
    </dgm:pt>
    <dgm:pt modelId="{B218C2E5-2F58-2847-BC7D-CE178554A4AC}" type="pres">
      <dgm:prSet presAssocID="{BFB80CBA-589E-4349-8C58-3816FCC9CE45}" presName="horz1" presStyleCnt="0"/>
      <dgm:spPr/>
    </dgm:pt>
    <dgm:pt modelId="{9193349A-7443-C440-A6EB-F1484B82A9FA}" type="pres">
      <dgm:prSet presAssocID="{BFB80CBA-589E-4349-8C58-3816FCC9CE45}" presName="tx1" presStyleLbl="revTx" presStyleIdx="4" presStyleCnt="8"/>
      <dgm:spPr/>
    </dgm:pt>
    <dgm:pt modelId="{D0916583-9353-A547-B9BC-4727A10E095C}" type="pres">
      <dgm:prSet presAssocID="{BFB80CBA-589E-4349-8C58-3816FCC9CE45}" presName="vert1" presStyleCnt="0"/>
      <dgm:spPr/>
    </dgm:pt>
    <dgm:pt modelId="{2073374A-B026-3E4F-B92E-7B93C7AAB7AB}" type="pres">
      <dgm:prSet presAssocID="{1A10304C-D849-8B41-87F3-55C89B6D68E6}" presName="vertSpace2a" presStyleCnt="0"/>
      <dgm:spPr/>
    </dgm:pt>
    <dgm:pt modelId="{BB543963-4F66-A547-A66B-4206E186EDDC}" type="pres">
      <dgm:prSet presAssocID="{1A10304C-D849-8B41-87F3-55C89B6D68E6}" presName="horz2" presStyleCnt="0"/>
      <dgm:spPr/>
    </dgm:pt>
    <dgm:pt modelId="{57CEB71E-669D-2C44-B131-9658789A00FC}" type="pres">
      <dgm:prSet presAssocID="{1A10304C-D849-8B41-87F3-55C89B6D68E6}" presName="horzSpace2" presStyleCnt="0"/>
      <dgm:spPr/>
    </dgm:pt>
    <dgm:pt modelId="{51972F37-6D3E-424C-8DA4-C40E62801E4A}" type="pres">
      <dgm:prSet presAssocID="{1A10304C-D849-8B41-87F3-55C89B6D68E6}" presName="tx2" presStyleLbl="revTx" presStyleIdx="5" presStyleCnt="8"/>
      <dgm:spPr/>
    </dgm:pt>
    <dgm:pt modelId="{C245F2C5-1F51-5349-89E7-5BDA962DF0DB}" type="pres">
      <dgm:prSet presAssocID="{1A10304C-D849-8B41-87F3-55C89B6D68E6}" presName="vert2" presStyleCnt="0"/>
      <dgm:spPr/>
    </dgm:pt>
    <dgm:pt modelId="{762F9F30-9B9C-AC4E-AF9B-DF84FF96E83C}" type="pres">
      <dgm:prSet presAssocID="{1A10304C-D849-8B41-87F3-55C89B6D68E6}" presName="thinLine2b" presStyleLbl="callout" presStyleIdx="2" presStyleCnt="4"/>
      <dgm:spPr/>
    </dgm:pt>
    <dgm:pt modelId="{59920BA0-655E-C846-B7D1-2F35FBC5AEDD}" type="pres">
      <dgm:prSet presAssocID="{1A10304C-D849-8B41-87F3-55C89B6D68E6}" presName="vertSpace2b" presStyleCnt="0"/>
      <dgm:spPr/>
    </dgm:pt>
    <dgm:pt modelId="{3A49B89C-F32F-9C4E-9D65-8471CB5238EE}" type="pres">
      <dgm:prSet presAssocID="{F6F4B283-3E46-5045-A604-4A655FA53730}" presName="thickLine" presStyleLbl="alignNode1" presStyleIdx="3" presStyleCnt="4"/>
      <dgm:spPr/>
    </dgm:pt>
    <dgm:pt modelId="{02DBC5F8-08AD-3B4B-B84C-AE97F4001F17}" type="pres">
      <dgm:prSet presAssocID="{F6F4B283-3E46-5045-A604-4A655FA53730}" presName="horz1" presStyleCnt="0"/>
      <dgm:spPr/>
    </dgm:pt>
    <dgm:pt modelId="{D620FB0A-992A-6A46-93BE-C2C2FD883A71}" type="pres">
      <dgm:prSet presAssocID="{F6F4B283-3E46-5045-A604-4A655FA53730}" presName="tx1" presStyleLbl="revTx" presStyleIdx="6" presStyleCnt="8"/>
      <dgm:spPr/>
    </dgm:pt>
    <dgm:pt modelId="{1E423FD5-D1B8-8D41-BC14-86C27FB30273}" type="pres">
      <dgm:prSet presAssocID="{F6F4B283-3E46-5045-A604-4A655FA53730}" presName="vert1" presStyleCnt="0"/>
      <dgm:spPr/>
    </dgm:pt>
    <dgm:pt modelId="{B882D062-0740-AB41-A3E7-BE8FE86F2ECB}" type="pres">
      <dgm:prSet presAssocID="{CE1A58E7-FB87-C241-AE1E-C7037FA40D2E}" presName="vertSpace2a" presStyleCnt="0"/>
      <dgm:spPr/>
    </dgm:pt>
    <dgm:pt modelId="{AD6C66C5-5620-EF4D-8E38-6C7471AC2309}" type="pres">
      <dgm:prSet presAssocID="{CE1A58E7-FB87-C241-AE1E-C7037FA40D2E}" presName="horz2" presStyleCnt="0"/>
      <dgm:spPr/>
    </dgm:pt>
    <dgm:pt modelId="{86313C1B-63E7-9046-9C53-5ECC4F3578D0}" type="pres">
      <dgm:prSet presAssocID="{CE1A58E7-FB87-C241-AE1E-C7037FA40D2E}" presName="horzSpace2" presStyleCnt="0"/>
      <dgm:spPr/>
    </dgm:pt>
    <dgm:pt modelId="{7C9A47B6-29D4-C64B-A5D8-A609BAF30512}" type="pres">
      <dgm:prSet presAssocID="{CE1A58E7-FB87-C241-AE1E-C7037FA40D2E}" presName="tx2" presStyleLbl="revTx" presStyleIdx="7" presStyleCnt="8"/>
      <dgm:spPr/>
    </dgm:pt>
    <dgm:pt modelId="{F1647583-9783-A64C-BF8A-1BD2FDD82942}" type="pres">
      <dgm:prSet presAssocID="{CE1A58E7-FB87-C241-AE1E-C7037FA40D2E}" presName="vert2" presStyleCnt="0"/>
      <dgm:spPr/>
    </dgm:pt>
    <dgm:pt modelId="{ABB2D5E8-C9A3-6E48-9580-01E63F03A8F1}" type="pres">
      <dgm:prSet presAssocID="{CE1A58E7-FB87-C241-AE1E-C7037FA40D2E}" presName="thinLine2b" presStyleLbl="callout" presStyleIdx="3" presStyleCnt="4"/>
      <dgm:spPr/>
    </dgm:pt>
    <dgm:pt modelId="{AEAA21CE-02BA-C344-B03E-26C2CEA85005}" type="pres">
      <dgm:prSet presAssocID="{CE1A58E7-FB87-C241-AE1E-C7037FA40D2E}" presName="vertSpace2b" presStyleCnt="0"/>
      <dgm:spPr/>
    </dgm:pt>
  </dgm:ptLst>
  <dgm:cxnLst>
    <dgm:cxn modelId="{22141A09-9477-CC4F-8950-3CFBE589F725}" type="presOf" srcId="{9AF5049E-1E66-A84C-B3B3-4632FD08232F}" destId="{6E747900-7462-DF49-85E6-7ACD44BEF4E3}" srcOrd="0" destOrd="0" presId="urn:microsoft.com/office/officeart/2008/layout/LinedList"/>
    <dgm:cxn modelId="{5D103D15-DA7B-6749-ADD1-1B4A956C007A}" srcId="{BFB80CBA-589E-4349-8C58-3816FCC9CE45}" destId="{1A10304C-D849-8B41-87F3-55C89B6D68E6}" srcOrd="0" destOrd="0" parTransId="{E2358A99-8C03-A940-9091-4F1EB6A0953F}" sibTransId="{E19B5E51-FFC9-FC40-857A-5FFCA4936AD5}"/>
    <dgm:cxn modelId="{5F07B018-ABFE-DC45-B78C-3A6A5076E84D}" srcId="{172402C3-7A8C-464C-B158-1BFEAC095B70}" destId="{F6F4B283-3E46-5045-A604-4A655FA53730}" srcOrd="3" destOrd="0" parTransId="{E5D440A4-245E-8C44-8639-395AF70E3B20}" sibTransId="{3FB42F1C-D178-3A41-A32C-524A66F6E119}"/>
    <dgm:cxn modelId="{F33ABA29-839F-454B-9FE2-F3B8679A05C3}" srcId="{172402C3-7A8C-464C-B158-1BFEAC095B70}" destId="{14A7E72D-5029-1F4C-A147-D54823753BD7}" srcOrd="0" destOrd="0" parTransId="{265E482A-F2FE-8944-9E2A-678C31F72673}" sibTransId="{C9794447-65D7-CA44-BFFE-87A7C6CF877D}"/>
    <dgm:cxn modelId="{49D2B82B-2E6F-014E-960F-6C927D0964C9}" type="presOf" srcId="{7960DB8F-62B8-8B47-B914-2B4F7FDD06C4}" destId="{FB43C43D-EE16-BD40-AAFC-1D27B43675AF}" srcOrd="0" destOrd="0" presId="urn:microsoft.com/office/officeart/2008/layout/LinedList"/>
    <dgm:cxn modelId="{00E56C3B-F515-DB4D-9849-4CAF7FC0BBD7}" srcId="{172402C3-7A8C-464C-B158-1BFEAC095B70}" destId="{BFB80CBA-589E-4349-8C58-3816FCC9CE45}" srcOrd="2" destOrd="0" parTransId="{925ECC22-742D-4D46-A038-2CFAF3E6408A}" sibTransId="{F5903BB4-6413-4D42-ADA4-27D3B828F7A5}"/>
    <dgm:cxn modelId="{09965767-C050-C043-A8C4-E5C81E077DD7}" srcId="{14A7E72D-5029-1F4C-A147-D54823753BD7}" destId="{9AF5049E-1E66-A84C-B3B3-4632FD08232F}" srcOrd="0" destOrd="0" parTransId="{17E36F89-0D4F-3C43-B641-656B3895A7A8}" sibTransId="{4B5C9D76-260D-C24A-BDE7-CFA99C1B68DD}"/>
    <dgm:cxn modelId="{9FE77353-D1EE-194A-8E14-BAA77424768E}" type="presOf" srcId="{C15AFF31-47FF-164F-A8D5-910AC2AD1EB5}" destId="{AAF55175-59F1-CA4E-91B9-0865210E2452}" srcOrd="0" destOrd="0" presId="urn:microsoft.com/office/officeart/2008/layout/LinedList"/>
    <dgm:cxn modelId="{63F9EB82-010C-CC47-AE6B-AC4E485DE16A}" type="presOf" srcId="{F6F4B283-3E46-5045-A604-4A655FA53730}" destId="{D620FB0A-992A-6A46-93BE-C2C2FD883A71}" srcOrd="0" destOrd="0" presId="urn:microsoft.com/office/officeart/2008/layout/LinedList"/>
    <dgm:cxn modelId="{B2DE00A4-70FA-B641-99DA-753D65CB6D58}" type="presOf" srcId="{14A7E72D-5029-1F4C-A147-D54823753BD7}" destId="{4C98EB19-87C1-9C46-9D17-0800250021C2}" srcOrd="0" destOrd="0" presId="urn:microsoft.com/office/officeart/2008/layout/LinedList"/>
    <dgm:cxn modelId="{0C7373AA-6F36-FB4A-929B-01BE7DEC2665}" type="presOf" srcId="{172402C3-7A8C-464C-B158-1BFEAC095B70}" destId="{A3C1287C-C928-4F4E-AECD-9DC62B1188A7}" srcOrd="0" destOrd="0" presId="urn:microsoft.com/office/officeart/2008/layout/LinedList"/>
    <dgm:cxn modelId="{6DF843B9-3BBD-3F44-9B2E-85E29F986037}" srcId="{C15AFF31-47FF-164F-A8D5-910AC2AD1EB5}" destId="{7960DB8F-62B8-8B47-B914-2B4F7FDD06C4}" srcOrd="0" destOrd="0" parTransId="{58514143-AA9B-A64C-9E81-386327DFE4BA}" sibTransId="{F2DB41D4-AAE1-EA49-9E6D-E97A2735190F}"/>
    <dgm:cxn modelId="{E45F6ABD-2254-3D43-BD18-8B3D36BAC393}" type="presOf" srcId="{1A10304C-D849-8B41-87F3-55C89B6D68E6}" destId="{51972F37-6D3E-424C-8DA4-C40E62801E4A}" srcOrd="0" destOrd="0" presId="urn:microsoft.com/office/officeart/2008/layout/LinedList"/>
    <dgm:cxn modelId="{199F70CF-6C04-6A44-A70E-CDECBA15547B}" srcId="{172402C3-7A8C-464C-B158-1BFEAC095B70}" destId="{C15AFF31-47FF-164F-A8D5-910AC2AD1EB5}" srcOrd="1" destOrd="0" parTransId="{0134FD61-97BD-F04D-B34F-531A36B7DD46}" sibTransId="{51EE4136-4761-F547-846F-19A8E947F9FF}"/>
    <dgm:cxn modelId="{843DFFD9-8082-984E-843A-58BE90BECCE5}" srcId="{F6F4B283-3E46-5045-A604-4A655FA53730}" destId="{CE1A58E7-FB87-C241-AE1E-C7037FA40D2E}" srcOrd="0" destOrd="0" parTransId="{42F45864-BE42-C147-9658-E23D066F61CB}" sibTransId="{075AA663-AB68-084D-AC44-6AD986191BAE}"/>
    <dgm:cxn modelId="{CFCCE6DB-64B4-DB4F-9F5E-45712D7FE43B}" type="presOf" srcId="{CE1A58E7-FB87-C241-AE1E-C7037FA40D2E}" destId="{7C9A47B6-29D4-C64B-A5D8-A609BAF30512}" srcOrd="0" destOrd="0" presId="urn:microsoft.com/office/officeart/2008/layout/LinedList"/>
    <dgm:cxn modelId="{3CA1CCEF-CC88-714F-8E99-8C83F2DEB695}" type="presOf" srcId="{BFB80CBA-589E-4349-8C58-3816FCC9CE45}" destId="{9193349A-7443-C440-A6EB-F1484B82A9FA}" srcOrd="0" destOrd="0" presId="urn:microsoft.com/office/officeart/2008/layout/LinedList"/>
    <dgm:cxn modelId="{E4FAA188-7523-C847-9C14-94A4D42E6CCE}" type="presParOf" srcId="{A3C1287C-C928-4F4E-AECD-9DC62B1188A7}" destId="{1238ACAE-679E-C246-BE82-735EDB7B9DE4}" srcOrd="0" destOrd="0" presId="urn:microsoft.com/office/officeart/2008/layout/LinedList"/>
    <dgm:cxn modelId="{E3FEBC9E-5D15-2440-95DC-A4BE3E802388}" type="presParOf" srcId="{A3C1287C-C928-4F4E-AECD-9DC62B1188A7}" destId="{0755DC40-B1F0-774C-8DEF-D2EACD15A7C5}" srcOrd="1" destOrd="0" presId="urn:microsoft.com/office/officeart/2008/layout/LinedList"/>
    <dgm:cxn modelId="{2578DF3C-9551-4F4F-9C1B-3C076FFE6D7F}" type="presParOf" srcId="{0755DC40-B1F0-774C-8DEF-D2EACD15A7C5}" destId="{4C98EB19-87C1-9C46-9D17-0800250021C2}" srcOrd="0" destOrd="0" presId="urn:microsoft.com/office/officeart/2008/layout/LinedList"/>
    <dgm:cxn modelId="{32D412DB-05DB-5547-9AE1-300535638B41}" type="presParOf" srcId="{0755DC40-B1F0-774C-8DEF-D2EACD15A7C5}" destId="{E546EA28-D5DE-E846-9261-F5C9621E4ECC}" srcOrd="1" destOrd="0" presId="urn:microsoft.com/office/officeart/2008/layout/LinedList"/>
    <dgm:cxn modelId="{2D1C5D22-2589-2247-894B-40217FD5BE4E}" type="presParOf" srcId="{E546EA28-D5DE-E846-9261-F5C9621E4ECC}" destId="{AFB07925-4D76-104E-A4AF-73EA48C44A8A}" srcOrd="0" destOrd="0" presId="urn:microsoft.com/office/officeart/2008/layout/LinedList"/>
    <dgm:cxn modelId="{80CD27D3-342B-AA48-B408-841BA470877D}" type="presParOf" srcId="{E546EA28-D5DE-E846-9261-F5C9621E4ECC}" destId="{EA609671-22DD-9540-9CB2-AD1B1F59BF07}" srcOrd="1" destOrd="0" presId="urn:microsoft.com/office/officeart/2008/layout/LinedList"/>
    <dgm:cxn modelId="{7E83B708-8523-464F-A59A-6224CEFA63DE}" type="presParOf" srcId="{EA609671-22DD-9540-9CB2-AD1B1F59BF07}" destId="{2CF66728-7741-B34E-B148-10F6D17C9ECE}" srcOrd="0" destOrd="0" presId="urn:microsoft.com/office/officeart/2008/layout/LinedList"/>
    <dgm:cxn modelId="{AD483F5B-B44C-CB41-B13D-A1BF19837E36}" type="presParOf" srcId="{EA609671-22DD-9540-9CB2-AD1B1F59BF07}" destId="{6E747900-7462-DF49-85E6-7ACD44BEF4E3}" srcOrd="1" destOrd="0" presId="urn:microsoft.com/office/officeart/2008/layout/LinedList"/>
    <dgm:cxn modelId="{C4870607-057E-4A4A-A7EF-09E35B8A2217}" type="presParOf" srcId="{EA609671-22DD-9540-9CB2-AD1B1F59BF07}" destId="{0DE379CD-2DBF-924B-A9B3-FF3C4F710795}" srcOrd="2" destOrd="0" presId="urn:microsoft.com/office/officeart/2008/layout/LinedList"/>
    <dgm:cxn modelId="{A94920B7-B5DE-554E-9A83-3A13F47F9011}" type="presParOf" srcId="{E546EA28-D5DE-E846-9261-F5C9621E4ECC}" destId="{0287CBD2-4458-EF44-A8B2-2538CF9248C1}" srcOrd="2" destOrd="0" presId="urn:microsoft.com/office/officeart/2008/layout/LinedList"/>
    <dgm:cxn modelId="{F36A8229-2133-0641-9557-A4DFAD552557}" type="presParOf" srcId="{E546EA28-D5DE-E846-9261-F5C9621E4ECC}" destId="{6A97C11E-B98B-CC4F-A1E2-49BCFDF1EE44}" srcOrd="3" destOrd="0" presId="urn:microsoft.com/office/officeart/2008/layout/LinedList"/>
    <dgm:cxn modelId="{1ADF7C1D-DB1C-CA49-B01B-3780197876D8}" type="presParOf" srcId="{A3C1287C-C928-4F4E-AECD-9DC62B1188A7}" destId="{5BE23771-B1E0-2440-B92F-FCFA4BB64B8C}" srcOrd="2" destOrd="0" presId="urn:microsoft.com/office/officeart/2008/layout/LinedList"/>
    <dgm:cxn modelId="{804B0A85-4CD4-E046-84C9-E1BFD6610488}" type="presParOf" srcId="{A3C1287C-C928-4F4E-AECD-9DC62B1188A7}" destId="{A0D98231-ED1A-A441-91EB-41926C86E0A7}" srcOrd="3" destOrd="0" presId="urn:microsoft.com/office/officeart/2008/layout/LinedList"/>
    <dgm:cxn modelId="{0E7BDE8C-E3CC-9147-9584-A26B1DFF8536}" type="presParOf" srcId="{A0D98231-ED1A-A441-91EB-41926C86E0A7}" destId="{AAF55175-59F1-CA4E-91B9-0865210E2452}" srcOrd="0" destOrd="0" presId="urn:microsoft.com/office/officeart/2008/layout/LinedList"/>
    <dgm:cxn modelId="{3CE8A8B8-FA3F-6B4C-912D-51B82D90A624}" type="presParOf" srcId="{A0D98231-ED1A-A441-91EB-41926C86E0A7}" destId="{608C7CE4-15E8-C94E-A531-BCB3939312FD}" srcOrd="1" destOrd="0" presId="urn:microsoft.com/office/officeart/2008/layout/LinedList"/>
    <dgm:cxn modelId="{7C6F8370-E90D-3C4E-9CFE-05C94158C1E6}" type="presParOf" srcId="{608C7CE4-15E8-C94E-A531-BCB3939312FD}" destId="{CA381D5B-0B25-0E4F-AC53-E60407917715}" srcOrd="0" destOrd="0" presId="urn:microsoft.com/office/officeart/2008/layout/LinedList"/>
    <dgm:cxn modelId="{44E99C70-9847-BB4A-9C86-8466253C44ED}" type="presParOf" srcId="{608C7CE4-15E8-C94E-A531-BCB3939312FD}" destId="{C182474D-2BA0-8248-B590-73BF9E5388EC}" srcOrd="1" destOrd="0" presId="urn:microsoft.com/office/officeart/2008/layout/LinedList"/>
    <dgm:cxn modelId="{FAEA6898-043A-354D-98ED-DB8BC3562869}" type="presParOf" srcId="{C182474D-2BA0-8248-B590-73BF9E5388EC}" destId="{17B1A506-5065-5C46-96E2-081A0EF9CEDC}" srcOrd="0" destOrd="0" presId="urn:microsoft.com/office/officeart/2008/layout/LinedList"/>
    <dgm:cxn modelId="{0EFBD938-5B45-8D43-B5B7-1636B9FAB7EC}" type="presParOf" srcId="{C182474D-2BA0-8248-B590-73BF9E5388EC}" destId="{FB43C43D-EE16-BD40-AAFC-1D27B43675AF}" srcOrd="1" destOrd="0" presId="urn:microsoft.com/office/officeart/2008/layout/LinedList"/>
    <dgm:cxn modelId="{965EB282-EC41-2B4D-A44D-09777ABFE3DD}" type="presParOf" srcId="{C182474D-2BA0-8248-B590-73BF9E5388EC}" destId="{1A8D11C9-C475-5948-9497-9062EA8DE565}" srcOrd="2" destOrd="0" presId="urn:microsoft.com/office/officeart/2008/layout/LinedList"/>
    <dgm:cxn modelId="{62DA79CE-5C41-B946-9C50-DA71ABEEE982}" type="presParOf" srcId="{608C7CE4-15E8-C94E-A531-BCB3939312FD}" destId="{7334149F-B526-A748-BDE1-93178B375E2C}" srcOrd="2" destOrd="0" presId="urn:microsoft.com/office/officeart/2008/layout/LinedList"/>
    <dgm:cxn modelId="{539A6141-C759-FD45-B545-32C2CEE1F2FD}" type="presParOf" srcId="{608C7CE4-15E8-C94E-A531-BCB3939312FD}" destId="{1DDF9707-1576-BB4C-8FCD-9F01B573D304}" srcOrd="3" destOrd="0" presId="urn:microsoft.com/office/officeart/2008/layout/LinedList"/>
    <dgm:cxn modelId="{453FAB20-3FC8-AB49-80DF-39C10DF2956E}" type="presParOf" srcId="{A3C1287C-C928-4F4E-AECD-9DC62B1188A7}" destId="{816228F4-07AF-F74A-B834-B18CC8292C3D}" srcOrd="4" destOrd="0" presId="urn:microsoft.com/office/officeart/2008/layout/LinedList"/>
    <dgm:cxn modelId="{5C314123-2CD8-3C4F-AE1C-6FD94808A217}" type="presParOf" srcId="{A3C1287C-C928-4F4E-AECD-9DC62B1188A7}" destId="{B218C2E5-2F58-2847-BC7D-CE178554A4AC}" srcOrd="5" destOrd="0" presId="urn:microsoft.com/office/officeart/2008/layout/LinedList"/>
    <dgm:cxn modelId="{0AD1E38A-1184-9343-8DC8-8345526AD672}" type="presParOf" srcId="{B218C2E5-2F58-2847-BC7D-CE178554A4AC}" destId="{9193349A-7443-C440-A6EB-F1484B82A9FA}" srcOrd="0" destOrd="0" presId="urn:microsoft.com/office/officeart/2008/layout/LinedList"/>
    <dgm:cxn modelId="{4BC87437-509A-4C45-9158-A9278E5C82C0}" type="presParOf" srcId="{B218C2E5-2F58-2847-BC7D-CE178554A4AC}" destId="{D0916583-9353-A547-B9BC-4727A10E095C}" srcOrd="1" destOrd="0" presId="urn:microsoft.com/office/officeart/2008/layout/LinedList"/>
    <dgm:cxn modelId="{0AA67CE9-D0E3-CA4C-8975-A178C077DD0B}" type="presParOf" srcId="{D0916583-9353-A547-B9BC-4727A10E095C}" destId="{2073374A-B026-3E4F-B92E-7B93C7AAB7AB}" srcOrd="0" destOrd="0" presId="urn:microsoft.com/office/officeart/2008/layout/LinedList"/>
    <dgm:cxn modelId="{B1D9D103-059C-9A4A-ACA8-4A26C10CC469}" type="presParOf" srcId="{D0916583-9353-A547-B9BC-4727A10E095C}" destId="{BB543963-4F66-A547-A66B-4206E186EDDC}" srcOrd="1" destOrd="0" presId="urn:microsoft.com/office/officeart/2008/layout/LinedList"/>
    <dgm:cxn modelId="{88FB1EFD-25EE-AD4E-8BE4-6EC9AED0676C}" type="presParOf" srcId="{BB543963-4F66-A547-A66B-4206E186EDDC}" destId="{57CEB71E-669D-2C44-B131-9658789A00FC}" srcOrd="0" destOrd="0" presId="urn:microsoft.com/office/officeart/2008/layout/LinedList"/>
    <dgm:cxn modelId="{B082D9C4-499A-0049-9508-54510B859E96}" type="presParOf" srcId="{BB543963-4F66-A547-A66B-4206E186EDDC}" destId="{51972F37-6D3E-424C-8DA4-C40E62801E4A}" srcOrd="1" destOrd="0" presId="urn:microsoft.com/office/officeart/2008/layout/LinedList"/>
    <dgm:cxn modelId="{E1E1EE55-7300-8845-B039-58BA73E9317F}" type="presParOf" srcId="{BB543963-4F66-A547-A66B-4206E186EDDC}" destId="{C245F2C5-1F51-5349-89E7-5BDA962DF0DB}" srcOrd="2" destOrd="0" presId="urn:microsoft.com/office/officeart/2008/layout/LinedList"/>
    <dgm:cxn modelId="{E9BB680F-2FD1-D349-8238-D00D8698F13C}" type="presParOf" srcId="{D0916583-9353-A547-B9BC-4727A10E095C}" destId="{762F9F30-9B9C-AC4E-AF9B-DF84FF96E83C}" srcOrd="2" destOrd="0" presId="urn:microsoft.com/office/officeart/2008/layout/LinedList"/>
    <dgm:cxn modelId="{F2715277-0399-7943-B3AB-F769A20A1F9D}" type="presParOf" srcId="{D0916583-9353-A547-B9BC-4727A10E095C}" destId="{59920BA0-655E-C846-B7D1-2F35FBC5AEDD}" srcOrd="3" destOrd="0" presId="urn:microsoft.com/office/officeart/2008/layout/LinedList"/>
    <dgm:cxn modelId="{41870FC4-A274-F44E-9143-9B697EB9C9B5}" type="presParOf" srcId="{A3C1287C-C928-4F4E-AECD-9DC62B1188A7}" destId="{3A49B89C-F32F-9C4E-9D65-8471CB5238EE}" srcOrd="6" destOrd="0" presId="urn:microsoft.com/office/officeart/2008/layout/LinedList"/>
    <dgm:cxn modelId="{62D8CE2D-1825-1F4F-998B-E0078F215EBD}" type="presParOf" srcId="{A3C1287C-C928-4F4E-AECD-9DC62B1188A7}" destId="{02DBC5F8-08AD-3B4B-B84C-AE97F4001F17}" srcOrd="7" destOrd="0" presId="urn:microsoft.com/office/officeart/2008/layout/LinedList"/>
    <dgm:cxn modelId="{F2F2A8FF-F8BF-634D-909C-3B26E076D4DC}" type="presParOf" srcId="{02DBC5F8-08AD-3B4B-B84C-AE97F4001F17}" destId="{D620FB0A-992A-6A46-93BE-C2C2FD883A71}" srcOrd="0" destOrd="0" presId="urn:microsoft.com/office/officeart/2008/layout/LinedList"/>
    <dgm:cxn modelId="{C24EDFF7-C899-2F49-9B74-235C5698BDBD}" type="presParOf" srcId="{02DBC5F8-08AD-3B4B-B84C-AE97F4001F17}" destId="{1E423FD5-D1B8-8D41-BC14-86C27FB30273}" srcOrd="1" destOrd="0" presId="urn:microsoft.com/office/officeart/2008/layout/LinedList"/>
    <dgm:cxn modelId="{510C00C3-2625-A345-84B4-7FB06B4E044E}" type="presParOf" srcId="{1E423FD5-D1B8-8D41-BC14-86C27FB30273}" destId="{B882D062-0740-AB41-A3E7-BE8FE86F2ECB}" srcOrd="0" destOrd="0" presId="urn:microsoft.com/office/officeart/2008/layout/LinedList"/>
    <dgm:cxn modelId="{C3092A56-189E-D34A-BCAA-20AE87DB9B84}" type="presParOf" srcId="{1E423FD5-D1B8-8D41-BC14-86C27FB30273}" destId="{AD6C66C5-5620-EF4D-8E38-6C7471AC2309}" srcOrd="1" destOrd="0" presId="urn:microsoft.com/office/officeart/2008/layout/LinedList"/>
    <dgm:cxn modelId="{1005C4E1-A399-4F42-BB6D-B09B6721E42C}" type="presParOf" srcId="{AD6C66C5-5620-EF4D-8E38-6C7471AC2309}" destId="{86313C1B-63E7-9046-9C53-5ECC4F3578D0}" srcOrd="0" destOrd="0" presId="urn:microsoft.com/office/officeart/2008/layout/LinedList"/>
    <dgm:cxn modelId="{23021C93-2B8F-6B41-9B26-286A10314F29}" type="presParOf" srcId="{AD6C66C5-5620-EF4D-8E38-6C7471AC2309}" destId="{7C9A47B6-29D4-C64B-A5D8-A609BAF30512}" srcOrd="1" destOrd="0" presId="urn:microsoft.com/office/officeart/2008/layout/LinedList"/>
    <dgm:cxn modelId="{7FB7FDDB-67F1-5347-8687-4AA65F199D13}" type="presParOf" srcId="{AD6C66C5-5620-EF4D-8E38-6C7471AC2309}" destId="{F1647583-9783-A64C-BF8A-1BD2FDD82942}" srcOrd="2" destOrd="0" presId="urn:microsoft.com/office/officeart/2008/layout/LinedList"/>
    <dgm:cxn modelId="{C5175E30-83FF-4B4E-AAEE-618495A7FE94}" type="presParOf" srcId="{1E423FD5-D1B8-8D41-BC14-86C27FB30273}" destId="{ABB2D5E8-C9A3-6E48-9580-01E63F03A8F1}" srcOrd="2" destOrd="0" presId="urn:microsoft.com/office/officeart/2008/layout/LinedList"/>
    <dgm:cxn modelId="{E0EF9A64-4329-7146-BC3E-70A0CBD227A4}" type="presParOf" srcId="{1E423FD5-D1B8-8D41-BC14-86C27FB30273}" destId="{AEAA21CE-02BA-C344-B03E-26C2CEA85005}" srcOrd="3"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D5B88D-4531-B041-8F57-5A45E3995676}">
      <dsp:nvSpPr>
        <dsp:cNvPr id="0" name=""/>
        <dsp:cNvSpPr/>
      </dsp:nvSpPr>
      <dsp:spPr>
        <a:xfrm>
          <a:off x="0" y="0"/>
          <a:ext cx="6912000" cy="1190442"/>
        </a:xfrm>
        <a:prstGeom prst="roundRect">
          <a:avLst>
            <a:gd name="adj" fmla="val 10000"/>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solidFill>
                <a:srgbClr val="003976"/>
              </a:solidFill>
              <a:latin typeface="Arial" panose="020B0604020202020204" pitchFamily="34" charset="0"/>
              <a:cs typeface="Arial" panose="020B0604020202020204" pitchFamily="34" charset="0"/>
            </a:rPr>
            <a:t>Setting the scene</a:t>
          </a:r>
        </a:p>
        <a:p>
          <a:pPr marL="171450" lvl="1" indent="-171450" algn="l" defTabSz="711200">
            <a:lnSpc>
              <a:spcPct val="90000"/>
            </a:lnSpc>
            <a:spcBef>
              <a:spcPct val="0"/>
            </a:spcBef>
            <a:spcAft>
              <a:spcPct val="15000"/>
            </a:spcAft>
            <a:buChar char="•"/>
          </a:pPr>
          <a:r>
            <a:rPr lang="en-GB" sz="1600" kern="1200" dirty="0">
              <a:solidFill>
                <a:srgbClr val="003976"/>
              </a:solidFill>
              <a:latin typeface="Arial" panose="020B0604020202020204" pitchFamily="34" charset="0"/>
              <a:cs typeface="Arial" panose="020B0604020202020204" pitchFamily="34" charset="0"/>
            </a:rPr>
            <a:t>DFID expectations and commitments</a:t>
          </a:r>
        </a:p>
      </dsp:txBody>
      <dsp:txXfrm>
        <a:off x="1501444" y="0"/>
        <a:ext cx="5410555" cy="1190442"/>
      </dsp:txXfrm>
    </dsp:sp>
    <dsp:sp modelId="{CC2CD4FA-C7FA-634C-A110-0936A404AEC8}">
      <dsp:nvSpPr>
        <dsp:cNvPr id="0" name=""/>
        <dsp:cNvSpPr/>
      </dsp:nvSpPr>
      <dsp:spPr>
        <a:xfrm>
          <a:off x="55979" y="13118"/>
          <a:ext cx="1382400" cy="954001"/>
        </a:xfrm>
        <a:prstGeom prst="roundRect">
          <a:avLst>
            <a:gd name="adj" fmla="val 10000"/>
          </a:avLst>
        </a:prstGeom>
        <a:blipFill>
          <a:blip xmlns:r="http://schemas.openxmlformats.org/officeDocument/2006/relationships" r:embed="rId1">
            <a:grayscl/>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8000" b="-8000"/>
          </a:stretch>
        </a:blipFill>
        <a:ln w="9525" cap="flat" cmpd="sng" algn="ctr">
          <a:no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1505E6FC-7AB0-9647-81D1-F5ADDAC0A480}">
      <dsp:nvSpPr>
        <dsp:cNvPr id="0" name=""/>
        <dsp:cNvSpPr/>
      </dsp:nvSpPr>
      <dsp:spPr>
        <a:xfrm>
          <a:off x="0" y="1309486"/>
          <a:ext cx="6912000" cy="1190442"/>
        </a:xfrm>
        <a:prstGeom prst="roundRect">
          <a:avLst>
            <a:gd name="adj" fmla="val 10000"/>
          </a:avLst>
        </a:prstGeom>
        <a:gradFill flip="none" rotWithShape="0">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solidFill>
                <a:srgbClr val="003976"/>
              </a:solidFill>
              <a:latin typeface="Arial" panose="020B0604020202020204" pitchFamily="34" charset="0"/>
              <a:cs typeface="Arial" panose="020B0604020202020204" pitchFamily="34" charset="0"/>
            </a:rPr>
            <a:t>Rights based approach</a:t>
          </a:r>
        </a:p>
        <a:p>
          <a:pPr marL="171450" lvl="1" indent="-171450" algn="l" defTabSz="711200">
            <a:lnSpc>
              <a:spcPct val="90000"/>
            </a:lnSpc>
            <a:spcBef>
              <a:spcPct val="0"/>
            </a:spcBef>
            <a:spcAft>
              <a:spcPct val="15000"/>
            </a:spcAft>
            <a:buChar char="•"/>
          </a:pPr>
          <a:r>
            <a:rPr lang="en-GB" sz="1600" kern="1200" dirty="0">
              <a:solidFill>
                <a:srgbClr val="003976"/>
              </a:solidFill>
              <a:latin typeface="Arial" panose="020B0604020202020204" pitchFamily="34" charset="0"/>
              <a:cs typeface="Arial" panose="020B0604020202020204" pitchFamily="34" charset="0"/>
            </a:rPr>
            <a:t>Key information on disability</a:t>
          </a:r>
        </a:p>
        <a:p>
          <a:pPr marL="171450" lvl="1" indent="-171450" algn="l" defTabSz="711200">
            <a:lnSpc>
              <a:spcPct val="90000"/>
            </a:lnSpc>
            <a:spcBef>
              <a:spcPct val="0"/>
            </a:spcBef>
            <a:spcAft>
              <a:spcPct val="15000"/>
            </a:spcAft>
            <a:buChar char="•"/>
          </a:pPr>
          <a:r>
            <a:rPr lang="en-GB" sz="1600" kern="1200" dirty="0">
              <a:solidFill>
                <a:srgbClr val="003976"/>
              </a:solidFill>
              <a:latin typeface="Arial" panose="020B0604020202020204" pitchFamily="34" charset="0"/>
              <a:cs typeface="Arial" panose="020B0604020202020204" pitchFamily="34" charset="0"/>
            </a:rPr>
            <a:t>Disability in development</a:t>
          </a:r>
        </a:p>
        <a:p>
          <a:pPr marL="171450" lvl="1" indent="-171450" algn="l" defTabSz="711200">
            <a:lnSpc>
              <a:spcPct val="90000"/>
            </a:lnSpc>
            <a:spcBef>
              <a:spcPct val="0"/>
            </a:spcBef>
            <a:spcAft>
              <a:spcPct val="15000"/>
            </a:spcAft>
            <a:buChar char="•"/>
          </a:pPr>
          <a:r>
            <a:rPr lang="en-GB" sz="1600" kern="1200" dirty="0">
              <a:solidFill>
                <a:srgbClr val="003976"/>
              </a:solidFill>
              <a:latin typeface="Arial" panose="020B0604020202020204" pitchFamily="34" charset="0"/>
              <a:cs typeface="Arial" panose="020B0604020202020204" pitchFamily="34" charset="0"/>
            </a:rPr>
            <a:t>Key national and international frameworks</a:t>
          </a:r>
        </a:p>
      </dsp:txBody>
      <dsp:txXfrm>
        <a:off x="1501444" y="1309486"/>
        <a:ext cx="5410555" cy="1190442"/>
      </dsp:txXfrm>
    </dsp:sp>
    <dsp:sp modelId="{55A568D4-05EF-7E41-A078-EF3CB27DB04E}">
      <dsp:nvSpPr>
        <dsp:cNvPr id="0" name=""/>
        <dsp:cNvSpPr/>
      </dsp:nvSpPr>
      <dsp:spPr>
        <a:xfrm>
          <a:off x="55992" y="1322605"/>
          <a:ext cx="1382400" cy="954001"/>
        </a:xfrm>
        <a:prstGeom prst="roundRect">
          <a:avLst>
            <a:gd name="adj" fmla="val 10000"/>
          </a:avLst>
        </a:prstGeom>
        <a:blipFill>
          <a:blip xmlns:r="http://schemas.openxmlformats.org/officeDocument/2006/relationships" r:embed="rId3">
            <a:grayscl/>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0000" b="-10000"/>
          </a:stretch>
        </a:blipFill>
        <a:ln w="9525" cap="flat" cmpd="sng" algn="ctr">
          <a:no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4C06C5A9-9DE8-7848-8D77-23CA113B9996}">
      <dsp:nvSpPr>
        <dsp:cNvPr id="0" name=""/>
        <dsp:cNvSpPr/>
      </dsp:nvSpPr>
      <dsp:spPr>
        <a:xfrm>
          <a:off x="0" y="2618973"/>
          <a:ext cx="6912000" cy="1190442"/>
        </a:xfrm>
        <a:prstGeom prst="roundRect">
          <a:avLst>
            <a:gd name="adj" fmla="val 10000"/>
          </a:avLst>
        </a:prstGeom>
        <a:gradFill flip="none"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solidFill>
                <a:srgbClr val="003976"/>
              </a:solidFill>
              <a:latin typeface="Arial" panose="020B0604020202020204" pitchFamily="34" charset="0"/>
              <a:cs typeface="Arial" panose="020B0604020202020204" pitchFamily="34" charset="0"/>
            </a:rPr>
            <a:t>Potential entry points</a:t>
          </a:r>
        </a:p>
        <a:p>
          <a:pPr marL="171450" lvl="1" indent="-171450" algn="l" defTabSz="711200">
            <a:lnSpc>
              <a:spcPct val="90000"/>
            </a:lnSpc>
            <a:spcBef>
              <a:spcPct val="0"/>
            </a:spcBef>
            <a:spcAft>
              <a:spcPct val="15000"/>
            </a:spcAft>
            <a:buChar char="•"/>
          </a:pPr>
          <a:r>
            <a:rPr lang="en-GB" sz="1600" kern="1200" dirty="0">
              <a:solidFill>
                <a:srgbClr val="003976"/>
              </a:solidFill>
              <a:latin typeface="Arial" panose="020B0604020202020204" pitchFamily="34" charset="0"/>
              <a:cs typeface="Arial" panose="020B0604020202020204" pitchFamily="34" charset="0"/>
            </a:rPr>
            <a:t>Making an economic case</a:t>
          </a:r>
        </a:p>
        <a:p>
          <a:pPr marL="171450" lvl="1" indent="-171450" algn="l" defTabSz="711200">
            <a:lnSpc>
              <a:spcPct val="90000"/>
            </a:lnSpc>
            <a:spcBef>
              <a:spcPct val="0"/>
            </a:spcBef>
            <a:spcAft>
              <a:spcPct val="15000"/>
            </a:spcAft>
            <a:buChar char="•"/>
          </a:pPr>
          <a:r>
            <a:rPr lang="en-GB" sz="1600" kern="1200" dirty="0">
              <a:solidFill>
                <a:srgbClr val="003976"/>
              </a:solidFill>
              <a:latin typeface="Arial" panose="020B0604020202020204" pitchFamily="34" charset="0"/>
              <a:cs typeface="Arial" panose="020B0604020202020204" pitchFamily="34" charset="0"/>
            </a:rPr>
            <a:t>Inclusion framework for policy level working</a:t>
          </a:r>
        </a:p>
        <a:p>
          <a:pPr marL="171450" lvl="1" indent="-171450" algn="l" defTabSz="711200">
            <a:lnSpc>
              <a:spcPct val="90000"/>
            </a:lnSpc>
            <a:spcBef>
              <a:spcPct val="0"/>
            </a:spcBef>
            <a:spcAft>
              <a:spcPct val="15000"/>
            </a:spcAft>
            <a:buChar char="•"/>
          </a:pPr>
          <a:r>
            <a:rPr lang="en-GB" sz="1600" kern="1200" dirty="0">
              <a:solidFill>
                <a:srgbClr val="003976"/>
              </a:solidFill>
              <a:latin typeface="Arial" panose="020B0604020202020204" pitchFamily="34" charset="0"/>
              <a:cs typeface="Arial" panose="020B0604020202020204" pitchFamily="34" charset="0"/>
            </a:rPr>
            <a:t>Innovation</a:t>
          </a:r>
        </a:p>
      </dsp:txBody>
      <dsp:txXfrm>
        <a:off x="1501444" y="2618973"/>
        <a:ext cx="5410555" cy="1190442"/>
      </dsp:txXfrm>
    </dsp:sp>
    <dsp:sp modelId="{4D468D8B-8C7C-024B-94DD-5D14A76FDFD8}">
      <dsp:nvSpPr>
        <dsp:cNvPr id="0" name=""/>
        <dsp:cNvSpPr/>
      </dsp:nvSpPr>
      <dsp:spPr>
        <a:xfrm>
          <a:off x="119044" y="2738017"/>
          <a:ext cx="1382400" cy="952354"/>
        </a:xfrm>
        <a:prstGeom prst="roundRect">
          <a:avLst>
            <a:gd name="adj" fmla="val 10000"/>
          </a:avLst>
        </a:prstGeom>
        <a:blipFill rotWithShape="1">
          <a:blip xmlns:r="http://schemas.openxmlformats.org/officeDocument/2006/relationships" r:embed="rId5">
            <a:grayscl/>
            <a:extLst>
              <a:ext uri="{96DAC541-7B7A-43D3-8B79-37D633B846F1}">
                <asvg:svgBlip xmlns:asvg="http://schemas.microsoft.com/office/drawing/2016/SVG/main" r:embed="rId6"/>
              </a:ext>
            </a:extLst>
          </a:blip>
          <a:srcRect/>
          <a:stretch>
            <a:fillRect t="-23000" b="-23000"/>
          </a:stretch>
        </a:blipFill>
        <a:ln w="9525" cap="flat" cmpd="sng" algn="ctr">
          <a:no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0A8AA730-C961-4940-9F0A-0A9C4E881982}">
      <dsp:nvSpPr>
        <dsp:cNvPr id="0" name=""/>
        <dsp:cNvSpPr/>
      </dsp:nvSpPr>
      <dsp:spPr>
        <a:xfrm>
          <a:off x="0" y="3928460"/>
          <a:ext cx="6912000" cy="1190442"/>
        </a:xfrm>
        <a:prstGeom prst="roundRect">
          <a:avLst>
            <a:gd name="adj" fmla="val 10000"/>
          </a:avLst>
        </a:prstGeom>
        <a:gradFill flip="none" rotWithShape="0">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solidFill>
                <a:srgbClr val="003976"/>
              </a:solidFill>
              <a:latin typeface="Arial" panose="020B0604020202020204" pitchFamily="34" charset="0"/>
              <a:cs typeface="Arial" panose="020B0604020202020204" pitchFamily="34" charset="0"/>
            </a:rPr>
            <a:t>Sources of further information</a:t>
          </a:r>
        </a:p>
        <a:p>
          <a:pPr marL="171450" lvl="1" indent="-171450" algn="l" defTabSz="711200">
            <a:lnSpc>
              <a:spcPct val="90000"/>
            </a:lnSpc>
            <a:spcBef>
              <a:spcPct val="0"/>
            </a:spcBef>
            <a:spcAft>
              <a:spcPct val="15000"/>
            </a:spcAft>
            <a:buChar char="•"/>
          </a:pPr>
          <a:r>
            <a:rPr lang="en-GB" sz="1600" kern="1200" dirty="0">
              <a:solidFill>
                <a:srgbClr val="003976"/>
              </a:solidFill>
              <a:latin typeface="Arial" panose="020B0604020202020204" pitchFamily="34" charset="0"/>
              <a:cs typeface="Arial" panose="020B0604020202020204" pitchFamily="34" charset="0"/>
            </a:rPr>
            <a:t>Help desk information</a:t>
          </a:r>
        </a:p>
        <a:p>
          <a:pPr marL="171450" lvl="1" indent="-171450" algn="l" defTabSz="711200">
            <a:lnSpc>
              <a:spcPct val="90000"/>
            </a:lnSpc>
            <a:spcBef>
              <a:spcPct val="0"/>
            </a:spcBef>
            <a:spcAft>
              <a:spcPct val="15000"/>
            </a:spcAft>
            <a:buChar char="•"/>
          </a:pPr>
          <a:r>
            <a:rPr lang="en-GB" sz="1600" kern="1200" dirty="0">
              <a:solidFill>
                <a:srgbClr val="003976"/>
              </a:solidFill>
              <a:latin typeface="Arial" panose="020B0604020202020204" pitchFamily="34" charset="0"/>
              <a:cs typeface="Arial" panose="020B0604020202020204" pitchFamily="34" charset="0"/>
            </a:rPr>
            <a:t>Useful websites </a:t>
          </a:r>
        </a:p>
      </dsp:txBody>
      <dsp:txXfrm>
        <a:off x="1501444" y="3928460"/>
        <a:ext cx="5410555" cy="1190442"/>
      </dsp:txXfrm>
    </dsp:sp>
    <dsp:sp modelId="{5A431390-6EBA-F441-A468-9613502E9716}">
      <dsp:nvSpPr>
        <dsp:cNvPr id="0" name=""/>
        <dsp:cNvSpPr/>
      </dsp:nvSpPr>
      <dsp:spPr>
        <a:xfrm>
          <a:off x="119044" y="4047504"/>
          <a:ext cx="1382400" cy="952354"/>
        </a:xfrm>
        <a:prstGeom prst="roundRect">
          <a:avLst>
            <a:gd name="adj" fmla="val 10000"/>
          </a:avLst>
        </a:prstGeom>
        <a:blipFill rotWithShape="1">
          <a:blip xmlns:r="http://schemas.openxmlformats.org/officeDocument/2006/relationships" r:embed="rId7">
            <a:lum bright="70000" contrast="-70000"/>
            <a:extLst>
              <a:ext uri="{96DAC541-7B7A-43D3-8B79-37D633B846F1}">
                <asvg:svgBlip xmlns:asvg="http://schemas.microsoft.com/office/drawing/2016/SVG/main" r:embed="rId8"/>
              </a:ext>
            </a:extLst>
          </a:blip>
          <a:srcRect/>
          <a:stretch>
            <a:fillRect t="-23000" b="-23000"/>
          </a:stretch>
        </a:blipFill>
        <a:ln w="9525" cap="flat" cmpd="sng" algn="ctr">
          <a:no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8ACAE-679E-C246-BE82-735EDB7B9DE4}">
      <dsp:nvSpPr>
        <dsp:cNvPr id="0" name=""/>
        <dsp:cNvSpPr/>
      </dsp:nvSpPr>
      <dsp:spPr>
        <a:xfrm>
          <a:off x="0" y="547"/>
          <a:ext cx="768376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98EB19-87C1-9C46-9D17-0800250021C2}">
      <dsp:nvSpPr>
        <dsp:cNvPr id="0" name=""/>
        <dsp:cNvSpPr/>
      </dsp:nvSpPr>
      <dsp:spPr>
        <a:xfrm>
          <a:off x="0" y="547"/>
          <a:ext cx="7683760" cy="896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b="1" kern="1200" dirty="0">
              <a:solidFill>
                <a:srgbClr val="003976"/>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Rapid evidence review </a:t>
          </a:r>
          <a:r>
            <a:rPr lang="en-GB" sz="2300" kern="1200" dirty="0">
              <a:solidFill>
                <a:srgbClr val="003976"/>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on the impact of training for people with disabilities</a:t>
          </a:r>
          <a:endParaRPr lang="en-GB" sz="2300" kern="1200" dirty="0">
            <a:solidFill>
              <a:srgbClr val="003976"/>
            </a:solidFill>
            <a:latin typeface="Arial" panose="020B0604020202020204" pitchFamily="34" charset="0"/>
            <a:cs typeface="Arial" panose="020B0604020202020204" pitchFamily="34" charset="0"/>
          </a:endParaRPr>
        </a:p>
      </dsp:txBody>
      <dsp:txXfrm>
        <a:off x="0" y="547"/>
        <a:ext cx="7683760" cy="896664"/>
      </dsp:txXfrm>
    </dsp:sp>
    <dsp:sp modelId="{5BE23771-B1E0-2440-B92F-FCFA4BB64B8C}">
      <dsp:nvSpPr>
        <dsp:cNvPr id="0" name=""/>
        <dsp:cNvSpPr/>
      </dsp:nvSpPr>
      <dsp:spPr>
        <a:xfrm>
          <a:off x="0" y="897212"/>
          <a:ext cx="768376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F55175-59F1-CA4E-91B9-0865210E2452}">
      <dsp:nvSpPr>
        <dsp:cNvPr id="0" name=""/>
        <dsp:cNvSpPr/>
      </dsp:nvSpPr>
      <dsp:spPr>
        <a:xfrm>
          <a:off x="0" y="897212"/>
          <a:ext cx="7683760" cy="896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b="1" kern="1200" dirty="0">
              <a:solidFill>
                <a:srgbClr val="003976"/>
              </a:solidFill>
              <a:latin typeface="Arial" panose="020B0604020202020204" pitchFamily="34" charset="0"/>
              <a:cs typeface="Arial" panose="020B0604020202020204" pitchFamily="34" charset="0"/>
            </a:rPr>
            <a:t>Call an expert </a:t>
          </a:r>
          <a:r>
            <a:rPr lang="en-GB" sz="2300" kern="1200" dirty="0">
              <a:solidFill>
                <a:srgbClr val="003976"/>
              </a:solidFill>
              <a:latin typeface="Arial" panose="020B0604020202020204" pitchFamily="34" charset="0"/>
              <a:cs typeface="Arial" panose="020B0604020202020204" pitchFamily="34" charset="0"/>
            </a:rPr>
            <a:t>on designing a new investment climate programme </a:t>
          </a:r>
        </a:p>
      </dsp:txBody>
      <dsp:txXfrm>
        <a:off x="0" y="897212"/>
        <a:ext cx="7683760" cy="896664"/>
      </dsp:txXfrm>
    </dsp:sp>
    <dsp:sp modelId="{816228F4-07AF-F74A-B834-B18CC8292C3D}">
      <dsp:nvSpPr>
        <dsp:cNvPr id="0" name=""/>
        <dsp:cNvSpPr/>
      </dsp:nvSpPr>
      <dsp:spPr>
        <a:xfrm>
          <a:off x="0" y="1793876"/>
          <a:ext cx="768376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93349A-7443-C440-A6EB-F1484B82A9FA}">
      <dsp:nvSpPr>
        <dsp:cNvPr id="0" name=""/>
        <dsp:cNvSpPr/>
      </dsp:nvSpPr>
      <dsp:spPr>
        <a:xfrm>
          <a:off x="0" y="1793876"/>
          <a:ext cx="7683760" cy="896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dirty="0">
              <a:solidFill>
                <a:srgbClr val="003976"/>
              </a:solidFill>
              <a:latin typeface="Arial" panose="020B0604020202020204" pitchFamily="34" charset="0"/>
              <a:cs typeface="Arial" panose="020B0604020202020204" pitchFamily="34" charset="0"/>
            </a:rPr>
            <a:t>Currently development </a:t>
          </a:r>
          <a:r>
            <a:rPr lang="en-GB" sz="2300" b="1" kern="1200" dirty="0">
              <a:solidFill>
                <a:srgbClr val="003976"/>
              </a:solidFill>
              <a:latin typeface="Arial" panose="020B0604020202020204" pitchFamily="34" charset="0"/>
              <a:cs typeface="Arial" panose="020B0604020202020204" pitchFamily="34" charset="0"/>
            </a:rPr>
            <a:t>disability</a:t>
          </a:r>
          <a:r>
            <a:rPr lang="en-GB" sz="2300" b="1" kern="1200" baseline="0" dirty="0">
              <a:solidFill>
                <a:srgbClr val="003976"/>
              </a:solidFill>
              <a:latin typeface="Arial" panose="020B0604020202020204" pitchFamily="34" charset="0"/>
              <a:cs typeface="Arial" panose="020B0604020202020204" pitchFamily="34" charset="0"/>
            </a:rPr>
            <a:t> awareness training </a:t>
          </a:r>
          <a:r>
            <a:rPr lang="en-GB" sz="2300" kern="1200" baseline="0" dirty="0">
              <a:solidFill>
                <a:srgbClr val="003976"/>
              </a:solidFill>
              <a:latin typeface="Arial" panose="020B0604020202020204" pitchFamily="34" charset="0"/>
              <a:cs typeface="Arial" panose="020B0604020202020204" pitchFamily="34" charset="0"/>
            </a:rPr>
            <a:t>for UK Prosperity Fund gender and inclusion champions </a:t>
          </a:r>
          <a:endParaRPr lang="en-GB" sz="2300" kern="1200" dirty="0">
            <a:solidFill>
              <a:srgbClr val="003976"/>
            </a:solidFill>
            <a:latin typeface="Arial" panose="020B0604020202020204" pitchFamily="34" charset="0"/>
            <a:cs typeface="Arial" panose="020B0604020202020204" pitchFamily="34" charset="0"/>
          </a:endParaRPr>
        </a:p>
      </dsp:txBody>
      <dsp:txXfrm>
        <a:off x="0" y="1793876"/>
        <a:ext cx="7683760" cy="896664"/>
      </dsp:txXfrm>
    </dsp:sp>
    <dsp:sp modelId="{60FB4100-EC6C-2442-8356-EF1E35BE07EA}">
      <dsp:nvSpPr>
        <dsp:cNvPr id="0" name=""/>
        <dsp:cNvSpPr/>
      </dsp:nvSpPr>
      <dsp:spPr>
        <a:xfrm>
          <a:off x="0" y="2690541"/>
          <a:ext cx="768376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0134DB-A476-3F4F-BF5F-151492FA883D}">
      <dsp:nvSpPr>
        <dsp:cNvPr id="0" name=""/>
        <dsp:cNvSpPr/>
      </dsp:nvSpPr>
      <dsp:spPr>
        <a:xfrm>
          <a:off x="0" y="2690541"/>
          <a:ext cx="7683760" cy="896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solidFill>
                <a:srgbClr val="003976"/>
              </a:solidFill>
              <a:latin typeface="Arial" panose="020B0604020202020204" pitchFamily="34" charset="0"/>
              <a:cs typeface="Arial" panose="020B0604020202020204" pitchFamily="34" charset="0"/>
            </a:rPr>
            <a:t>Useful resources on the ICED website:</a:t>
          </a:r>
          <a:r>
            <a:rPr lang="en-GB" sz="2300" b="1" kern="1200">
              <a:solidFill>
                <a:srgbClr val="003976"/>
              </a:solidFill>
              <a:latin typeface="Arial" panose="020B0604020202020204" pitchFamily="34" charset="0"/>
              <a:cs typeface="Arial" panose="020B0604020202020204" pitchFamily="34" charset="0"/>
            </a:rPr>
            <a:t> </a:t>
          </a:r>
          <a:r>
            <a:rPr lang="en-GB" sz="2300" kern="1200">
              <a:solidFill>
                <a:srgbClr val="003976"/>
              </a:solidFill>
              <a:latin typeface="Arial" panose="020B0604020202020204" pitchFamily="34" charset="0"/>
              <a:cs typeface="Arial" panose="020B0604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rPr>
            <a:t>http://icedfacility.org/disability/</a:t>
          </a:r>
          <a:endParaRPr lang="en-GB" sz="2300" kern="1200">
            <a:solidFill>
              <a:srgbClr val="003976"/>
            </a:solidFill>
            <a:latin typeface="Arial" panose="020B0604020202020204" pitchFamily="34" charset="0"/>
            <a:cs typeface="Arial" panose="020B0604020202020204" pitchFamily="34" charset="0"/>
          </a:endParaRPr>
        </a:p>
      </dsp:txBody>
      <dsp:txXfrm>
        <a:off x="0" y="2690541"/>
        <a:ext cx="7683760" cy="896664"/>
      </dsp:txXfrm>
    </dsp:sp>
    <dsp:sp modelId="{D5720D5F-823B-974F-9BDF-9076CFB7AD83}">
      <dsp:nvSpPr>
        <dsp:cNvPr id="0" name=""/>
        <dsp:cNvSpPr/>
      </dsp:nvSpPr>
      <dsp:spPr>
        <a:xfrm>
          <a:off x="0" y="3587205"/>
          <a:ext cx="768376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326C8C-C3D9-734C-9E3E-F3FBCAA68ADB}">
      <dsp:nvSpPr>
        <dsp:cNvPr id="0" name=""/>
        <dsp:cNvSpPr/>
      </dsp:nvSpPr>
      <dsp:spPr>
        <a:xfrm>
          <a:off x="0" y="3587205"/>
          <a:ext cx="7683760" cy="896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endParaRPr lang="en-GB" sz="2300" kern="1200">
            <a:solidFill>
              <a:srgbClr val="003976"/>
            </a:solidFill>
            <a:latin typeface="Arial" panose="020B0604020202020204" pitchFamily="34" charset="0"/>
            <a:cs typeface="Arial" panose="020B0604020202020204" pitchFamily="34" charset="0"/>
          </a:endParaRPr>
        </a:p>
      </dsp:txBody>
      <dsp:txXfrm>
        <a:off x="0" y="3587205"/>
        <a:ext cx="7683760" cy="89666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265B1A-9D61-5043-8840-37A9B3785B0F}">
      <dsp:nvSpPr>
        <dsp:cNvPr id="0" name=""/>
        <dsp:cNvSpPr/>
      </dsp:nvSpPr>
      <dsp:spPr>
        <a:xfrm>
          <a:off x="0" y="277976"/>
          <a:ext cx="3968362" cy="3968362"/>
        </a:xfrm>
        <a:prstGeom prst="pie">
          <a:avLst>
            <a:gd name="adj1" fmla="val 5400000"/>
            <a:gd name="adj2" fmla="val 16200000"/>
          </a:avLst>
        </a:prstGeom>
        <a:solidFill>
          <a:schemeClr val="accent3">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91389CB-AE1E-FE4C-BFFA-E0BB0EC52CF3}">
      <dsp:nvSpPr>
        <dsp:cNvPr id="0" name=""/>
        <dsp:cNvSpPr/>
      </dsp:nvSpPr>
      <dsp:spPr>
        <a:xfrm>
          <a:off x="1984181" y="277976"/>
          <a:ext cx="4629756" cy="396836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0" i="0" kern="1200" baseline="0" dirty="0">
              <a:solidFill>
                <a:srgbClr val="003976"/>
              </a:solidFill>
              <a:latin typeface="Arial" panose="020B0604020202020204" pitchFamily="34" charset="0"/>
              <a:cs typeface="Arial" panose="020B0604020202020204" pitchFamily="34" charset="0"/>
            </a:rPr>
            <a:t>For more info on our services, have a look at our </a:t>
          </a:r>
          <a:r>
            <a:rPr lang="en-GB" sz="1700" b="0" i="0" kern="1200" baseline="0" dirty="0">
              <a:solidFill>
                <a:srgbClr val="003976"/>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flyer</a:t>
          </a:r>
          <a:endParaRPr lang="en-GB" sz="1700" kern="1200" dirty="0">
            <a:solidFill>
              <a:srgbClr val="003976"/>
            </a:solidFill>
            <a:latin typeface="Arial" panose="020B0604020202020204" pitchFamily="34" charset="0"/>
            <a:cs typeface="Arial" panose="020B0604020202020204" pitchFamily="34" charset="0"/>
          </a:endParaRPr>
        </a:p>
      </dsp:txBody>
      <dsp:txXfrm>
        <a:off x="1984181" y="277976"/>
        <a:ext cx="4629756" cy="843277"/>
      </dsp:txXfrm>
    </dsp:sp>
    <dsp:sp modelId="{A8FF15F3-241F-3B4E-893F-ADEA412F0461}">
      <dsp:nvSpPr>
        <dsp:cNvPr id="0" name=""/>
        <dsp:cNvSpPr/>
      </dsp:nvSpPr>
      <dsp:spPr>
        <a:xfrm>
          <a:off x="520847" y="1121253"/>
          <a:ext cx="2926667" cy="2926667"/>
        </a:xfrm>
        <a:prstGeom prst="pie">
          <a:avLst>
            <a:gd name="adj1" fmla="val 5400000"/>
            <a:gd name="adj2" fmla="val 16200000"/>
          </a:avLst>
        </a:prstGeom>
        <a:solidFill>
          <a:schemeClr val="bg1">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186A58C-0A1A-0345-B3B1-DFD4ABD90571}">
      <dsp:nvSpPr>
        <dsp:cNvPr id="0" name=""/>
        <dsp:cNvSpPr/>
      </dsp:nvSpPr>
      <dsp:spPr>
        <a:xfrm>
          <a:off x="1984181" y="1121253"/>
          <a:ext cx="4629756" cy="2926667"/>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0" i="0" kern="1200" baseline="0" dirty="0">
              <a:solidFill>
                <a:srgbClr val="003976"/>
              </a:solidFill>
              <a:latin typeface="Arial" panose="020B0604020202020204" pitchFamily="34" charset="0"/>
              <a:cs typeface="Arial" panose="020B0604020202020204" pitchFamily="34" charset="0"/>
            </a:rPr>
            <a:t>Our </a:t>
          </a:r>
          <a:r>
            <a:rPr lang="en-GB" sz="1700" b="0" i="0" kern="1200" baseline="0" dirty="0">
              <a:solidFill>
                <a:srgbClr val="003976"/>
              </a:solidFill>
              <a:latin typeface="Arial" panose="020B0604020202020204" pitchFamily="34" charset="0"/>
              <a:cs typeface="Arial" panose="020B0604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rPr>
            <a:t>recent queries </a:t>
          </a:r>
          <a:r>
            <a:rPr lang="en-GB" sz="1700" b="0" i="0" kern="1200" baseline="0" dirty="0">
              <a:solidFill>
                <a:srgbClr val="003976"/>
              </a:solidFill>
              <a:latin typeface="Arial" panose="020B0604020202020204" pitchFamily="34" charset="0"/>
              <a:cs typeface="Arial" panose="020B0604020202020204" pitchFamily="34" charset="0"/>
            </a:rPr>
            <a:t>are published on </a:t>
          </a:r>
          <a:r>
            <a:rPr lang="en-GB" sz="1700" b="0" i="0" kern="1200" baseline="0" dirty="0" err="1">
              <a:solidFill>
                <a:srgbClr val="003976"/>
              </a:solidFill>
              <a:latin typeface="Arial" panose="020B0604020202020204" pitchFamily="34" charset="0"/>
              <a:cs typeface="Arial" panose="020B0604020202020204" pitchFamily="34" charset="0"/>
            </a:rPr>
            <a:t>gov.uk</a:t>
          </a:r>
          <a:endParaRPr lang="en-GB" sz="1700" kern="1200" dirty="0">
            <a:solidFill>
              <a:srgbClr val="003976"/>
            </a:solidFill>
            <a:latin typeface="Arial" panose="020B0604020202020204" pitchFamily="34" charset="0"/>
            <a:cs typeface="Arial" panose="020B0604020202020204" pitchFamily="34" charset="0"/>
          </a:endParaRPr>
        </a:p>
      </dsp:txBody>
      <dsp:txXfrm>
        <a:off x="1984181" y="1121253"/>
        <a:ext cx="4629756" cy="843277"/>
      </dsp:txXfrm>
    </dsp:sp>
    <dsp:sp modelId="{1898CF25-6C2F-654E-A2E5-EF566132B45B}">
      <dsp:nvSpPr>
        <dsp:cNvPr id="0" name=""/>
        <dsp:cNvSpPr/>
      </dsp:nvSpPr>
      <dsp:spPr>
        <a:xfrm>
          <a:off x="1041695" y="1964530"/>
          <a:ext cx="1884972" cy="1884972"/>
        </a:xfrm>
        <a:prstGeom prst="pie">
          <a:avLst>
            <a:gd name="adj1" fmla="val 5400000"/>
            <a:gd name="adj2" fmla="val 16200000"/>
          </a:avLst>
        </a:prstGeom>
        <a:solidFill>
          <a:schemeClr val="accent3">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9D464D9-18DD-7F45-ADC5-95F9448F4731}">
      <dsp:nvSpPr>
        <dsp:cNvPr id="0" name=""/>
        <dsp:cNvSpPr/>
      </dsp:nvSpPr>
      <dsp:spPr>
        <a:xfrm>
          <a:off x="1984181" y="1964530"/>
          <a:ext cx="4629756" cy="188497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0" i="0" kern="1200" baseline="0" dirty="0">
              <a:solidFill>
                <a:srgbClr val="003976"/>
              </a:solidFill>
              <a:latin typeface="Arial" panose="020B0604020202020204" pitchFamily="34" charset="0"/>
              <a:cs typeface="Arial" panose="020B0604020202020204" pitchFamily="34" charset="0"/>
            </a:rPr>
            <a:t>And read our </a:t>
          </a:r>
          <a:r>
            <a:rPr lang="en-GB" sz="1700" b="1" i="0" kern="1200" baseline="0" dirty="0">
              <a:solidFill>
                <a:srgbClr val="003976"/>
              </a:solidFill>
              <a:latin typeface="Arial" panose="020B0604020202020204" pitchFamily="34" charset="0"/>
              <a:cs typeface="Arial" panose="020B0604020202020204" pitchFamily="34" charset="0"/>
              <a:hlinkClick xmlns:r="http://schemas.openxmlformats.org/officeDocument/2006/relationships" r:id="rId3"/>
            </a:rPr>
            <a:t>quarterly evidence digest </a:t>
          </a:r>
          <a:r>
            <a:rPr lang="en-GB" sz="1700" kern="1200" dirty="0">
              <a:solidFill>
                <a:srgbClr val="003976"/>
              </a:solidFill>
              <a:latin typeface="Arial" panose="020B0604020202020204" pitchFamily="34" charset="0"/>
              <a:cs typeface="Arial" panose="020B0604020202020204" pitchFamily="34" charset="0"/>
            </a:rPr>
            <a:t>a roundup of the latest evidence, policy news and updates from DFID-funded programmes</a:t>
          </a:r>
        </a:p>
      </dsp:txBody>
      <dsp:txXfrm>
        <a:off x="1984181" y="1964530"/>
        <a:ext cx="4629756" cy="843277"/>
      </dsp:txXfrm>
    </dsp:sp>
    <dsp:sp modelId="{146FF929-44E4-A544-ACB0-44051E2CE906}">
      <dsp:nvSpPr>
        <dsp:cNvPr id="0" name=""/>
        <dsp:cNvSpPr/>
      </dsp:nvSpPr>
      <dsp:spPr>
        <a:xfrm>
          <a:off x="1562542" y="2807807"/>
          <a:ext cx="843277" cy="843277"/>
        </a:xfrm>
        <a:prstGeom prst="pie">
          <a:avLst>
            <a:gd name="adj1" fmla="val 5400000"/>
            <a:gd name="adj2" fmla="val 16200000"/>
          </a:avLst>
        </a:prstGeom>
        <a:solidFill>
          <a:schemeClr val="bg1">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B2125C5-7A57-7142-8F6D-CC14092FE2E4}">
      <dsp:nvSpPr>
        <dsp:cNvPr id="0" name=""/>
        <dsp:cNvSpPr/>
      </dsp:nvSpPr>
      <dsp:spPr>
        <a:xfrm>
          <a:off x="1984181" y="2807807"/>
          <a:ext cx="4629756" cy="843277"/>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1" i="0" kern="1200" baseline="0" dirty="0">
              <a:solidFill>
                <a:srgbClr val="003976"/>
              </a:solidFill>
              <a:latin typeface="Arial" panose="020B0604020202020204" pitchFamily="34" charset="0"/>
              <a:cs typeface="Arial" panose="020B0604020202020204" pitchFamily="34" charset="0"/>
            </a:rPr>
            <a:t>Contact the Helpdesk </a:t>
          </a:r>
          <a:r>
            <a:rPr lang="en-GB" sz="1700" b="0" i="0" kern="1200" baseline="0" dirty="0">
              <a:solidFill>
                <a:srgbClr val="003976"/>
              </a:solidFill>
              <a:latin typeface="Arial" panose="020B0604020202020204" pitchFamily="34" charset="0"/>
              <a:cs typeface="Arial" panose="020B0604020202020204" pitchFamily="34" charset="0"/>
            </a:rPr>
            <a:t>using this email address: </a:t>
          </a:r>
          <a:r>
            <a:rPr lang="en-GB" sz="1700" b="0" i="0" kern="1200" baseline="0" dirty="0">
              <a:solidFill>
                <a:srgbClr val="003976"/>
              </a:solidFill>
              <a:latin typeface="Arial" panose="020B0604020202020204" pitchFamily="34" charset="0"/>
              <a:cs typeface="Arial" panose="020B0604020202020204" pitchFamily="34" charset="0"/>
              <a:hlinkClick xmlns:r="http://schemas.openxmlformats.org/officeDocument/2006/relationships" r:id="rId4">
                <a:extLst>
                  <a:ext uri="{A12FA001-AC4F-418D-AE19-62706E023703}">
                    <ahyp:hlinkClr xmlns:ahyp="http://schemas.microsoft.com/office/drawing/2018/hyperlinkcolor" val="tx"/>
                  </a:ext>
                </a:extLst>
              </a:hlinkClick>
            </a:rPr>
            <a:t>enquiries@disabilityinclusion.org.uk</a:t>
          </a:r>
          <a:r>
            <a:rPr lang="en-GB" sz="1700" b="0" i="0" kern="1200" baseline="0" dirty="0">
              <a:solidFill>
                <a:srgbClr val="003976"/>
              </a:solidFill>
              <a:latin typeface="Arial" panose="020B0604020202020204" pitchFamily="34" charset="0"/>
              <a:cs typeface="Arial" panose="020B0604020202020204" pitchFamily="34" charset="0"/>
            </a:rPr>
            <a:t> </a:t>
          </a:r>
          <a:endParaRPr lang="en-GB" sz="1700" kern="1200" dirty="0">
            <a:solidFill>
              <a:srgbClr val="003976"/>
            </a:solidFill>
            <a:latin typeface="Arial" panose="020B0604020202020204" pitchFamily="34" charset="0"/>
            <a:cs typeface="Arial" panose="020B0604020202020204" pitchFamily="34" charset="0"/>
          </a:endParaRPr>
        </a:p>
      </dsp:txBody>
      <dsp:txXfrm>
        <a:off x="1984181" y="2807807"/>
        <a:ext cx="4629756" cy="8432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F4E1C6-3F03-AA4D-8012-069F899A5D68}">
      <dsp:nvSpPr>
        <dsp:cNvPr id="0" name=""/>
        <dsp:cNvSpPr/>
      </dsp:nvSpPr>
      <dsp:spPr>
        <a:xfrm>
          <a:off x="0" y="0"/>
          <a:ext cx="7344877" cy="847337"/>
        </a:xfrm>
        <a:prstGeom prst="roundRect">
          <a:avLst>
            <a:gd name="adj" fmla="val 10000"/>
          </a:avLst>
        </a:prstGeom>
        <a:solidFill>
          <a:schemeClr val="bg2">
            <a:lumMod val="90000"/>
            <a:alpha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1">
          <a:noAutofit/>
        </a:bodyPr>
        <a:lstStyle/>
        <a:p>
          <a:pPr marL="0" lvl="0" indent="0" algn="l" defTabSz="800100">
            <a:lnSpc>
              <a:spcPct val="90000"/>
            </a:lnSpc>
            <a:spcBef>
              <a:spcPct val="0"/>
            </a:spcBef>
            <a:spcAft>
              <a:spcPct val="35000"/>
            </a:spcAft>
            <a:buNone/>
          </a:pPr>
          <a:r>
            <a:rPr lang="en-US" sz="1800" kern="1200">
              <a:solidFill>
                <a:srgbClr val="003976"/>
              </a:solidFill>
              <a:latin typeface="Arial" panose="020B0604020202020204" pitchFamily="34" charset="0"/>
              <a:cs typeface="Arial" panose="020B0604020202020204" pitchFamily="34" charset="0"/>
            </a:rPr>
            <a:t>Disabled people are more likely to be socially and economically </a:t>
          </a:r>
          <a:r>
            <a:rPr lang="en-GB" sz="1800" kern="1200">
              <a:solidFill>
                <a:srgbClr val="003976"/>
              </a:solidFill>
              <a:latin typeface="Arial" panose="020B0604020202020204" pitchFamily="34" charset="0"/>
              <a:cs typeface="Arial" panose="020B0604020202020204" pitchFamily="34" charset="0"/>
            </a:rPr>
            <a:t>marginalized</a:t>
          </a:r>
          <a:r>
            <a:rPr lang="en-US" sz="1800" kern="1200">
              <a:solidFill>
                <a:srgbClr val="003976"/>
              </a:solidFill>
              <a:latin typeface="Arial" panose="020B0604020202020204" pitchFamily="34" charset="0"/>
              <a:cs typeface="Arial" panose="020B0604020202020204" pitchFamily="34" charset="0"/>
            </a:rPr>
            <a:t> as a result of discriminatory attitudes and beliefs</a:t>
          </a:r>
          <a:endParaRPr lang="en-GB" sz="1800" kern="1200">
            <a:solidFill>
              <a:schemeClr val="bg1"/>
            </a:solidFill>
          </a:endParaRPr>
        </a:p>
      </dsp:txBody>
      <dsp:txXfrm>
        <a:off x="1553709" y="0"/>
        <a:ext cx="5791167" cy="847337"/>
      </dsp:txXfrm>
    </dsp:sp>
    <dsp:sp modelId="{15AC334D-EF50-0C40-8B6C-92CF2161EBB5}">
      <dsp:nvSpPr>
        <dsp:cNvPr id="0" name=""/>
        <dsp:cNvSpPr/>
      </dsp:nvSpPr>
      <dsp:spPr>
        <a:xfrm>
          <a:off x="435613" y="185136"/>
          <a:ext cx="720003" cy="447021"/>
        </a:xfrm>
        <a:prstGeom prst="roundRect">
          <a:avLst>
            <a:gd name="adj" fmla="val 10000"/>
          </a:avLst>
        </a:prstGeom>
        <a:blipFill>
          <a:blip xmlns:r="http://schemas.openxmlformats.org/officeDocument/2006/relationships" r:embed="rId1">
            <a:duotone>
              <a:prstClr val="black"/>
              <a:schemeClr val="accent3">
                <a:tint val="45000"/>
                <a:satMod val="400000"/>
              </a:schemeClr>
            </a:duotone>
            <a:extLst>
              <a:ext uri="{96DAC541-7B7A-43D3-8B79-37D633B846F1}">
                <asvg:svgBlip xmlns:asvg="http://schemas.microsoft.com/office/drawing/2016/SVG/main" r:embed="rId2"/>
              </a:ext>
            </a:extLst>
          </a:blip>
          <a:srcRect/>
          <a:stretch>
            <a:fillRect t="-31000" b="-31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E01D0AF7-C40F-3D4E-BAB0-FA20FC072552}">
      <dsp:nvSpPr>
        <dsp:cNvPr id="0" name=""/>
        <dsp:cNvSpPr/>
      </dsp:nvSpPr>
      <dsp:spPr>
        <a:xfrm>
          <a:off x="0" y="932071"/>
          <a:ext cx="7344877" cy="847337"/>
        </a:xfrm>
        <a:prstGeom prst="roundRect">
          <a:avLst>
            <a:gd name="adj" fmla="val 10000"/>
          </a:avLst>
        </a:prstGeom>
        <a:solidFill>
          <a:schemeClr val="bg2">
            <a:lumMod val="90000"/>
            <a:alpha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1">
          <a:noAutofit/>
        </a:bodyPr>
        <a:lstStyle/>
        <a:p>
          <a:pPr marL="0" lvl="0" indent="0" algn="l" defTabSz="755650">
            <a:lnSpc>
              <a:spcPct val="90000"/>
            </a:lnSpc>
            <a:spcBef>
              <a:spcPct val="0"/>
            </a:spcBef>
            <a:spcAft>
              <a:spcPct val="35000"/>
            </a:spcAft>
            <a:buNone/>
          </a:pPr>
          <a:r>
            <a:rPr lang="en-US" sz="1700" kern="1200" dirty="0">
              <a:solidFill>
                <a:srgbClr val="003976"/>
              </a:solidFill>
              <a:latin typeface="Arial" panose="020B0604020202020204" pitchFamily="34" charset="0"/>
              <a:cs typeface="Arial" panose="020B0604020202020204" pitchFamily="34" charset="0"/>
            </a:rPr>
            <a:t>Persons with disabilities are more likely to be denied their human rights, even when these are guaranteed by national and international laws and progressive legislation.</a:t>
          </a:r>
        </a:p>
      </dsp:txBody>
      <dsp:txXfrm>
        <a:off x="1553709" y="932071"/>
        <a:ext cx="5791167" cy="847337"/>
      </dsp:txXfrm>
    </dsp:sp>
    <dsp:sp modelId="{E2863CB8-109E-384C-8C1C-58777AAE2745}">
      <dsp:nvSpPr>
        <dsp:cNvPr id="0" name=""/>
        <dsp:cNvSpPr/>
      </dsp:nvSpPr>
      <dsp:spPr>
        <a:xfrm>
          <a:off x="409524" y="1140418"/>
          <a:ext cx="720003" cy="447021"/>
        </a:xfrm>
        <a:prstGeom prst="roundRect">
          <a:avLst>
            <a:gd name="adj" fmla="val 10000"/>
          </a:avLst>
        </a:prstGeom>
        <a:blipFill>
          <a:blip xmlns:r="http://schemas.openxmlformats.org/officeDocument/2006/relationships" r:embed="rId3">
            <a:duotone>
              <a:prstClr val="black"/>
              <a:schemeClr val="accent4">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93A91F85-F675-CC40-8A4A-E34BB22E923C}">
      <dsp:nvSpPr>
        <dsp:cNvPr id="0" name=""/>
        <dsp:cNvSpPr/>
      </dsp:nvSpPr>
      <dsp:spPr>
        <a:xfrm>
          <a:off x="0" y="1864143"/>
          <a:ext cx="7344877" cy="847337"/>
        </a:xfrm>
        <a:prstGeom prst="roundRect">
          <a:avLst>
            <a:gd name="adj" fmla="val 10000"/>
          </a:avLst>
        </a:prstGeom>
        <a:solidFill>
          <a:schemeClr val="bg2">
            <a:lumMod val="90000"/>
            <a:alpha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rgbClr val="003976"/>
              </a:solidFill>
              <a:latin typeface="Arial" panose="020B0604020202020204" pitchFamily="34" charset="0"/>
              <a:cs typeface="Arial" panose="020B0604020202020204" pitchFamily="34" charset="0"/>
            </a:rPr>
            <a:t>Strong correlation between disability and poverty</a:t>
          </a:r>
          <a:endParaRPr lang="en-GB" sz="1800" kern="1200" dirty="0">
            <a:solidFill>
              <a:schemeClr val="bg1"/>
            </a:solidFill>
          </a:endParaRPr>
        </a:p>
      </dsp:txBody>
      <dsp:txXfrm>
        <a:off x="1553709" y="1864143"/>
        <a:ext cx="5791167" cy="847337"/>
      </dsp:txXfrm>
    </dsp:sp>
    <dsp:sp modelId="{7EE7B90D-90BB-5F45-9D3C-8807DBA55C0E}">
      <dsp:nvSpPr>
        <dsp:cNvPr id="0" name=""/>
        <dsp:cNvSpPr/>
      </dsp:nvSpPr>
      <dsp:spPr>
        <a:xfrm>
          <a:off x="435613" y="2045307"/>
          <a:ext cx="720003" cy="447021"/>
        </a:xfrm>
        <a:prstGeom prst="roundRect">
          <a:avLst>
            <a:gd name="adj" fmla="val 10000"/>
          </a:avLst>
        </a:prstGeom>
        <a:blipFill>
          <a:blip xmlns:r="http://schemas.openxmlformats.org/officeDocument/2006/relationships" r:embed="rId5">
            <a:duotone>
              <a:prstClr val="black"/>
              <a:schemeClr val="accent1">
                <a:tint val="45000"/>
                <a:satMod val="400000"/>
              </a:schemeClr>
            </a:duotone>
            <a:extLst>
              <a:ext uri="{96DAC541-7B7A-43D3-8B79-37D633B846F1}">
                <asvg:svgBlip xmlns:asvg="http://schemas.microsoft.com/office/drawing/2016/SVG/main" r:embed="rId6"/>
              </a:ext>
            </a:extLst>
          </a:blip>
          <a:srcRect/>
          <a:stretch>
            <a:fillRect t="-31000" b="-31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656C229A-ABB1-3E4B-9917-395A4448527F}">
      <dsp:nvSpPr>
        <dsp:cNvPr id="0" name=""/>
        <dsp:cNvSpPr/>
      </dsp:nvSpPr>
      <dsp:spPr>
        <a:xfrm>
          <a:off x="0" y="2796215"/>
          <a:ext cx="7344877" cy="847337"/>
        </a:xfrm>
        <a:prstGeom prst="roundRect">
          <a:avLst>
            <a:gd name="adj" fmla="val 10000"/>
          </a:avLst>
        </a:prstGeom>
        <a:solidFill>
          <a:schemeClr val="bg2">
            <a:lumMod val="90000"/>
            <a:alpha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1">
          <a:noAutofit/>
        </a:bodyPr>
        <a:lstStyle/>
        <a:p>
          <a:pPr marL="0" lvl="0" indent="0" algn="l" defTabSz="800100">
            <a:lnSpc>
              <a:spcPct val="90000"/>
            </a:lnSpc>
            <a:spcBef>
              <a:spcPct val="0"/>
            </a:spcBef>
            <a:spcAft>
              <a:spcPct val="35000"/>
            </a:spcAft>
            <a:buNone/>
          </a:pPr>
          <a:r>
            <a:rPr lang="en-US" sz="1800" kern="1200" dirty="0">
              <a:solidFill>
                <a:srgbClr val="003976"/>
              </a:solidFill>
              <a:latin typeface="Arial" panose="020B0604020202020204" pitchFamily="34" charset="0"/>
              <a:cs typeface="Arial" panose="020B0604020202020204" pitchFamily="34" charset="0"/>
            </a:rPr>
            <a:t>Persons with disabilities are less likely to be reached by mainstream anti-poverty campaigns</a:t>
          </a:r>
          <a:endParaRPr lang="en-GB" sz="1800" kern="1200" dirty="0">
            <a:solidFill>
              <a:schemeClr val="bg1"/>
            </a:solidFill>
          </a:endParaRPr>
        </a:p>
      </dsp:txBody>
      <dsp:txXfrm>
        <a:off x="1553709" y="2796215"/>
        <a:ext cx="5791167" cy="847337"/>
      </dsp:txXfrm>
    </dsp:sp>
    <dsp:sp modelId="{BC4E4AB6-E558-1A4F-8B42-9B5739328985}">
      <dsp:nvSpPr>
        <dsp:cNvPr id="0" name=""/>
        <dsp:cNvSpPr/>
      </dsp:nvSpPr>
      <dsp:spPr>
        <a:xfrm>
          <a:off x="435613" y="2962035"/>
          <a:ext cx="720003" cy="465669"/>
        </a:xfrm>
        <a:prstGeom prst="roundRect">
          <a:avLst>
            <a:gd name="adj" fmla="val 10000"/>
          </a:avLst>
        </a:prstGeom>
        <a:blipFill>
          <a:blip xmlns:r="http://schemas.openxmlformats.org/officeDocument/2006/relationships" r:embed="rId7">
            <a:duotone>
              <a:prstClr val="black"/>
              <a:schemeClr val="accent6">
                <a:tint val="45000"/>
                <a:satMod val="400000"/>
              </a:schemeClr>
            </a:duotone>
            <a:extLst>
              <a:ext uri="{96DAC541-7B7A-43D3-8B79-37D633B846F1}">
                <asvg:svgBlip xmlns:asvg="http://schemas.microsoft.com/office/drawing/2016/SVG/main" r:embed="rId8"/>
              </a:ext>
            </a:extLst>
          </a:blip>
          <a:stretch>
            <a:fillRect t="-39000" b="-39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142E8EF7-B2FD-FA49-8B57-59B5CACC2BA3}">
      <dsp:nvSpPr>
        <dsp:cNvPr id="0" name=""/>
        <dsp:cNvSpPr/>
      </dsp:nvSpPr>
      <dsp:spPr>
        <a:xfrm>
          <a:off x="0" y="3728287"/>
          <a:ext cx="7344877" cy="847337"/>
        </a:xfrm>
        <a:prstGeom prst="roundRect">
          <a:avLst>
            <a:gd name="adj" fmla="val 10000"/>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solidFill>
                <a:srgbClr val="073A7E"/>
              </a:solidFill>
              <a:latin typeface="Arial" panose="020B0604020202020204" pitchFamily="34" charset="0"/>
              <a:cs typeface="Arial" panose="020B0604020202020204" pitchFamily="34" charset="0"/>
            </a:rPr>
            <a:t>Lack of design standards for incorporating disability inclusion requirements into government programmes and investments</a:t>
          </a:r>
        </a:p>
      </dsp:txBody>
      <dsp:txXfrm>
        <a:off x="1553709" y="3728287"/>
        <a:ext cx="5791167" cy="847337"/>
      </dsp:txXfrm>
    </dsp:sp>
    <dsp:sp modelId="{195EC7A9-F7BD-AD4A-A2C4-56264FABC0BC}">
      <dsp:nvSpPr>
        <dsp:cNvPr id="0" name=""/>
        <dsp:cNvSpPr/>
      </dsp:nvSpPr>
      <dsp:spPr>
        <a:xfrm>
          <a:off x="459219" y="3928445"/>
          <a:ext cx="720003" cy="447021"/>
        </a:xfrm>
        <a:prstGeom prst="roundRect">
          <a:avLst>
            <a:gd name="adj" fmla="val 10000"/>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t="-62000" b="-62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4EA0E-2E0A-B84A-9A32-EA6238AFC327}">
      <dsp:nvSpPr>
        <dsp:cNvPr id="0" name=""/>
        <dsp:cNvSpPr/>
      </dsp:nvSpPr>
      <dsp:spPr>
        <a:xfrm>
          <a:off x="0" y="0"/>
          <a:ext cx="292206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28EBCD-65F4-AF49-8CEA-9070A6C534CD}">
      <dsp:nvSpPr>
        <dsp:cNvPr id="0" name=""/>
        <dsp:cNvSpPr/>
      </dsp:nvSpPr>
      <dsp:spPr>
        <a:xfrm>
          <a:off x="0" y="0"/>
          <a:ext cx="2922063" cy="2707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rgbClr val="003976"/>
              </a:solidFill>
              <a:latin typeface="Arial" panose="020B0604020202020204" pitchFamily="34" charset="0"/>
              <a:cs typeface="Arial" panose="020B0604020202020204" pitchFamily="34" charset="0"/>
            </a:rPr>
            <a:t>Sustainable development goals (SDGs) explicitly reference persons with </a:t>
          </a:r>
          <a:r>
            <a:rPr lang="en-US" sz="2000" b="1" kern="1200" dirty="0">
              <a:solidFill>
                <a:srgbClr val="003976"/>
              </a:solidFill>
              <a:latin typeface="Arial" panose="020B0604020202020204" pitchFamily="34" charset="0"/>
              <a:cs typeface="Arial" panose="020B0604020202020204" pitchFamily="34" charset="0"/>
            </a:rPr>
            <a:t>disabilities in targets and indicators</a:t>
          </a:r>
          <a:endParaRPr lang="en-GB" sz="2000" b="1" kern="1200" dirty="0">
            <a:solidFill>
              <a:srgbClr val="003976"/>
            </a:solidFill>
            <a:latin typeface="Arial" panose="020B0604020202020204" pitchFamily="34" charset="0"/>
            <a:cs typeface="Arial" panose="020B0604020202020204" pitchFamily="34" charset="0"/>
          </a:endParaRPr>
        </a:p>
      </dsp:txBody>
      <dsp:txXfrm>
        <a:off x="0" y="0"/>
        <a:ext cx="2922063" cy="2707439"/>
      </dsp:txXfrm>
    </dsp:sp>
    <dsp:sp modelId="{0C0B3CAB-79FC-314E-B725-7089EE1F1EDB}">
      <dsp:nvSpPr>
        <dsp:cNvPr id="0" name=""/>
        <dsp:cNvSpPr/>
      </dsp:nvSpPr>
      <dsp:spPr>
        <a:xfrm>
          <a:off x="0" y="2707439"/>
          <a:ext cx="292206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3F6B67-E607-1943-AF9D-F00B7232D656}">
      <dsp:nvSpPr>
        <dsp:cNvPr id="0" name=""/>
        <dsp:cNvSpPr/>
      </dsp:nvSpPr>
      <dsp:spPr>
        <a:xfrm>
          <a:off x="0" y="2707439"/>
          <a:ext cx="2922063" cy="2707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solidFill>
                <a:srgbClr val="003976"/>
              </a:solidFill>
              <a:latin typeface="Arial" panose="020B0604020202020204" pitchFamily="34" charset="0"/>
              <a:cs typeface="Arial" panose="020B0604020202020204" pitchFamily="34" charset="0"/>
            </a:rPr>
            <a:t>Disaggregation of data </a:t>
          </a:r>
          <a:r>
            <a:rPr lang="en-US" sz="2000" kern="1200" dirty="0">
              <a:solidFill>
                <a:srgbClr val="003976"/>
              </a:solidFill>
              <a:latin typeface="Arial" panose="020B0604020202020204" pitchFamily="34" charset="0"/>
              <a:cs typeface="Arial" panose="020B0604020202020204" pitchFamily="34" charset="0"/>
            </a:rPr>
            <a:t>by disability is encouraged across all SDGs (follow up and review)</a:t>
          </a:r>
          <a:endParaRPr lang="en-GB" sz="2000" kern="1200" dirty="0">
            <a:solidFill>
              <a:srgbClr val="003976"/>
            </a:solidFill>
            <a:latin typeface="Arial" panose="020B0604020202020204" pitchFamily="34" charset="0"/>
            <a:cs typeface="Arial" panose="020B0604020202020204" pitchFamily="34" charset="0"/>
          </a:endParaRPr>
        </a:p>
      </dsp:txBody>
      <dsp:txXfrm>
        <a:off x="0" y="2707439"/>
        <a:ext cx="2922063" cy="27074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8A19AC-B092-4640-804F-A631FD0AED0C}">
      <dsp:nvSpPr>
        <dsp:cNvPr id="0" name=""/>
        <dsp:cNvSpPr/>
      </dsp:nvSpPr>
      <dsp:spPr>
        <a:xfrm>
          <a:off x="-5628871" y="-861684"/>
          <a:ext cx="6701769" cy="6701769"/>
        </a:xfrm>
        <a:prstGeom prst="blockArc">
          <a:avLst>
            <a:gd name="adj1" fmla="val 18900000"/>
            <a:gd name="adj2" fmla="val 2700000"/>
            <a:gd name="adj3" fmla="val 322"/>
          </a:avLst>
        </a:pr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D1C706D-C5F5-1F42-8407-1B393B70C60D}">
      <dsp:nvSpPr>
        <dsp:cNvPr id="0" name=""/>
        <dsp:cNvSpPr/>
      </dsp:nvSpPr>
      <dsp:spPr>
        <a:xfrm>
          <a:off x="561632" y="113985"/>
          <a:ext cx="7103038" cy="1303384"/>
        </a:xfrm>
        <a:prstGeom prst="rect">
          <a:avLst/>
        </a:prstGeom>
        <a:solidFill>
          <a:schemeClr val="accent6">
            <a:lumMod val="20000"/>
            <a:lumOff val="80000"/>
            <a:alpha val="52000"/>
          </a:schemeClr>
        </a:solidFill>
        <a:ln w="25400" cap="flat" cmpd="sng" algn="ctr">
          <a:solidFill>
            <a:schemeClr val="lt1">
              <a:hueOff val="0"/>
              <a:satOff val="0"/>
              <a:lumOff val="0"/>
              <a:alphaOff val="0"/>
            </a:schemeClr>
          </a:solidFill>
          <a:prstDash val="solid"/>
        </a:ln>
        <a:effectLst>
          <a:softEdge rad="63500"/>
        </a:effectLst>
      </dsp:spPr>
      <dsp:style>
        <a:lnRef idx="2">
          <a:scrgbClr r="0" g="0" b="0"/>
        </a:lnRef>
        <a:fillRef idx="1">
          <a:scrgbClr r="0" g="0" b="0"/>
        </a:fillRef>
        <a:effectRef idx="0">
          <a:scrgbClr r="0" g="0" b="0"/>
        </a:effectRef>
        <a:fontRef idx="minor">
          <a:schemeClr val="lt1"/>
        </a:fontRef>
      </dsp:style>
      <dsp:txBody>
        <a:bodyPr spcFirstLastPara="0" vert="horz" wrap="square" lIns="607915" tIns="45720" rIns="45720" bIns="45720" numCol="1" spcCol="1270" anchor="ctr" anchorCtr="0">
          <a:noAutofit/>
        </a:bodyPr>
        <a:lstStyle/>
        <a:p>
          <a:pPr marL="0" lvl="0" indent="0" algn="l" defTabSz="800100">
            <a:lnSpc>
              <a:spcPct val="100000"/>
            </a:lnSpc>
            <a:spcBef>
              <a:spcPct val="0"/>
            </a:spcBef>
            <a:spcAft>
              <a:spcPct val="35000"/>
            </a:spcAft>
            <a:buNone/>
          </a:pPr>
          <a:r>
            <a:rPr lang="en-GB" sz="1800" i="0" kern="1200" dirty="0">
              <a:solidFill>
                <a:srgbClr val="073A7E"/>
              </a:solidFill>
              <a:latin typeface="Arial" panose="020B0604020202020204" pitchFamily="34" charset="0"/>
              <a:cs typeface="Arial" panose="020B0604020202020204" pitchFamily="34" charset="0"/>
            </a:rPr>
            <a:t>DFID’s Economic Development Strategy commits DFID and ODA spending departments to </a:t>
          </a:r>
          <a:r>
            <a:rPr lang="en-GB" sz="1800" b="1" i="0" kern="1200" dirty="0">
              <a:solidFill>
                <a:srgbClr val="073A7E"/>
              </a:solidFill>
              <a:latin typeface="Arial" panose="020B0604020202020204" pitchFamily="34" charset="0"/>
              <a:cs typeface="Arial" panose="020B0604020202020204" pitchFamily="34" charset="0"/>
            </a:rPr>
            <a:t>focus on the poorest and most marginalised people </a:t>
          </a:r>
          <a:r>
            <a:rPr lang="en-GB" sz="1800" i="0" kern="1200" dirty="0">
              <a:solidFill>
                <a:srgbClr val="073A7E"/>
              </a:solidFill>
              <a:latin typeface="Arial" panose="020B0604020202020204" pitchFamily="34" charset="0"/>
              <a:cs typeface="Arial" panose="020B0604020202020204" pitchFamily="34" charset="0"/>
            </a:rPr>
            <a:t>- women and girls and people with disabilities are highlighted in particular </a:t>
          </a:r>
        </a:p>
      </dsp:txBody>
      <dsp:txXfrm>
        <a:off x="561632" y="113985"/>
        <a:ext cx="7103038" cy="1303384"/>
      </dsp:txXfrm>
    </dsp:sp>
    <dsp:sp modelId="{19189BF1-CDB9-054A-8EB1-D3F41F329260}">
      <dsp:nvSpPr>
        <dsp:cNvPr id="0" name=""/>
        <dsp:cNvSpPr/>
      </dsp:nvSpPr>
      <dsp:spPr>
        <a:xfrm>
          <a:off x="82959" y="287004"/>
          <a:ext cx="957346" cy="957346"/>
        </a:xfrm>
        <a:prstGeom prst="ellipse">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57DED7D7-C6DD-724A-95DA-E8DB1954848E}">
      <dsp:nvSpPr>
        <dsp:cNvPr id="0" name=""/>
        <dsp:cNvSpPr/>
      </dsp:nvSpPr>
      <dsp:spPr>
        <a:xfrm>
          <a:off x="1000727" y="1413529"/>
          <a:ext cx="6663943" cy="1002326"/>
        </a:xfrm>
        <a:prstGeom prst="rect">
          <a:avLst/>
        </a:prstGeom>
        <a:solidFill>
          <a:schemeClr val="accent3">
            <a:lumMod val="20000"/>
            <a:lumOff val="80000"/>
            <a:alpha val="70000"/>
          </a:schemeClr>
        </a:solidFill>
        <a:ln w="25400" cap="flat" cmpd="sng" algn="ctr">
          <a:solidFill>
            <a:schemeClr val="lt1">
              <a:hueOff val="0"/>
              <a:satOff val="0"/>
              <a:lumOff val="0"/>
              <a:alphaOff val="0"/>
            </a:schemeClr>
          </a:solidFill>
          <a:prstDash val="solid"/>
        </a:ln>
        <a:effectLst>
          <a:softEdge rad="63500"/>
        </a:effectLst>
      </dsp:spPr>
      <dsp:style>
        <a:lnRef idx="2">
          <a:scrgbClr r="0" g="0" b="0"/>
        </a:lnRef>
        <a:fillRef idx="1">
          <a:scrgbClr r="0" g="0" b="0"/>
        </a:fillRef>
        <a:effectRef idx="0">
          <a:scrgbClr r="0" g="0" b="0"/>
        </a:effectRef>
        <a:fontRef idx="minor">
          <a:schemeClr val="lt1"/>
        </a:fontRef>
      </dsp:style>
      <dsp:txBody>
        <a:bodyPr spcFirstLastPara="0" vert="horz" wrap="square" lIns="607915" tIns="45720" rIns="45720" bIns="45720" numCol="1" spcCol="1270" anchor="ctr" anchorCtr="0">
          <a:noAutofit/>
        </a:bodyPr>
        <a:lstStyle/>
        <a:p>
          <a:pPr marL="0" lvl="0" indent="0" algn="l" defTabSz="800100">
            <a:lnSpc>
              <a:spcPct val="100000"/>
            </a:lnSpc>
            <a:spcBef>
              <a:spcPct val="0"/>
            </a:spcBef>
            <a:spcAft>
              <a:spcPct val="35000"/>
            </a:spcAft>
            <a:buNone/>
          </a:pPr>
          <a:r>
            <a:rPr lang="en-GB" sz="1800" kern="1200" dirty="0">
              <a:solidFill>
                <a:schemeClr val="tx2"/>
              </a:solidFill>
              <a:latin typeface="Arial" panose="020B0604020202020204" pitchFamily="34" charset="0"/>
              <a:cs typeface="Arial" panose="020B0604020202020204" pitchFamily="34" charset="0"/>
            </a:rPr>
            <a:t>UK is in process of developing a new </a:t>
          </a:r>
          <a:r>
            <a:rPr lang="en-GB" sz="1800" b="1" kern="1200" dirty="0">
              <a:solidFill>
                <a:schemeClr val="tx2"/>
              </a:solidFill>
              <a:latin typeface="Arial" panose="020B0604020202020204" pitchFamily="34" charset="0"/>
              <a:cs typeface="Arial" panose="020B0604020202020204" pitchFamily="34" charset="0"/>
            </a:rPr>
            <a:t>UK National Disability Strategy </a:t>
          </a:r>
          <a:r>
            <a:rPr lang="en-GB" sz="1800" kern="1200" dirty="0">
              <a:solidFill>
                <a:schemeClr val="tx2"/>
              </a:solidFill>
              <a:latin typeface="Arial" panose="020B0604020202020204" pitchFamily="34" charset="0"/>
              <a:cs typeface="Arial" panose="020B0604020202020204" pitchFamily="34" charset="0"/>
            </a:rPr>
            <a:t>in 2020 after widespread consultation – likely to have an international angle.</a:t>
          </a:r>
        </a:p>
      </dsp:txBody>
      <dsp:txXfrm>
        <a:off x="1000727" y="1413529"/>
        <a:ext cx="6663943" cy="1002326"/>
      </dsp:txXfrm>
    </dsp:sp>
    <dsp:sp modelId="{F944A884-AACF-0E4F-A01D-EE9A2ED7A861}">
      <dsp:nvSpPr>
        <dsp:cNvPr id="0" name=""/>
        <dsp:cNvSpPr/>
      </dsp:nvSpPr>
      <dsp:spPr>
        <a:xfrm>
          <a:off x="522054" y="1436019"/>
          <a:ext cx="957346" cy="957346"/>
        </a:xfrm>
        <a:prstGeom prst="ellipse">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0DEFB946-97C8-A541-99C4-AB1EA79AA7DF}">
      <dsp:nvSpPr>
        <dsp:cNvPr id="0" name=""/>
        <dsp:cNvSpPr/>
      </dsp:nvSpPr>
      <dsp:spPr>
        <a:xfrm>
          <a:off x="1000727" y="2489429"/>
          <a:ext cx="6663943" cy="1148555"/>
        </a:xfrm>
        <a:prstGeom prst="rect">
          <a:avLst/>
        </a:prstGeom>
        <a:solidFill>
          <a:schemeClr val="accent4">
            <a:lumMod val="20000"/>
            <a:lumOff val="80000"/>
            <a:alpha val="70000"/>
          </a:schemeClr>
        </a:solidFill>
        <a:ln w="25400" cap="flat" cmpd="sng" algn="ctr">
          <a:solidFill>
            <a:schemeClr val="lt1">
              <a:hueOff val="0"/>
              <a:satOff val="0"/>
              <a:lumOff val="0"/>
              <a:alphaOff val="0"/>
            </a:schemeClr>
          </a:solidFill>
          <a:prstDash val="solid"/>
        </a:ln>
        <a:effectLst>
          <a:softEdge rad="63500"/>
        </a:effectLst>
      </dsp:spPr>
      <dsp:style>
        <a:lnRef idx="2">
          <a:scrgbClr r="0" g="0" b="0"/>
        </a:lnRef>
        <a:fillRef idx="1">
          <a:scrgbClr r="0" g="0" b="0"/>
        </a:fillRef>
        <a:effectRef idx="0">
          <a:scrgbClr r="0" g="0" b="0"/>
        </a:effectRef>
        <a:fontRef idx="minor">
          <a:schemeClr val="lt1"/>
        </a:fontRef>
      </dsp:style>
      <dsp:txBody>
        <a:bodyPr spcFirstLastPara="0" vert="horz" wrap="square" lIns="607915" tIns="45720" rIns="45720" bIns="45720" numCol="1" spcCol="1270" anchor="ctr" anchorCtr="0">
          <a:noAutofit/>
        </a:bodyPr>
        <a:lstStyle/>
        <a:p>
          <a:pPr marL="0" lvl="0" indent="0" algn="l" defTabSz="800100">
            <a:lnSpc>
              <a:spcPct val="100000"/>
            </a:lnSpc>
            <a:spcBef>
              <a:spcPct val="0"/>
            </a:spcBef>
            <a:spcAft>
              <a:spcPct val="35000"/>
            </a:spcAft>
            <a:buNone/>
          </a:pPr>
          <a:r>
            <a:rPr lang="en-GB" altLang="en-US" sz="1800" kern="1200" dirty="0">
              <a:solidFill>
                <a:srgbClr val="003976"/>
              </a:solidFill>
              <a:latin typeface="Arial" panose="020B0604020202020204" pitchFamily="34" charset="0"/>
              <a:cs typeface="Arial" panose="020B0604020202020204" pitchFamily="34" charset="0"/>
            </a:rPr>
            <a:t>The </a:t>
          </a:r>
          <a:r>
            <a:rPr lang="en-GB" altLang="en-US" sz="1800" b="1" kern="1200" dirty="0">
              <a:solidFill>
                <a:srgbClr val="003976"/>
              </a:solidFill>
              <a:latin typeface="Arial" panose="020B0604020202020204" pitchFamily="34" charset="0"/>
              <a:cs typeface="Arial" panose="020B0604020202020204" pitchFamily="34" charset="0"/>
            </a:rPr>
            <a:t>World Bank launched its disability inclusion and accountability framework </a:t>
          </a:r>
          <a:r>
            <a:rPr lang="en-GB" altLang="en-US" sz="1800" kern="1200" dirty="0">
              <a:solidFill>
                <a:srgbClr val="003976"/>
              </a:solidFill>
              <a:latin typeface="Arial" panose="020B0604020202020204" pitchFamily="34" charset="0"/>
              <a:cs typeface="Arial" panose="020B0604020202020204" pitchFamily="34" charset="0"/>
            </a:rPr>
            <a:t>in 2018 including ambitious targets for inclusive projects, including around transport and urban </a:t>
          </a:r>
          <a:endParaRPr lang="en-GB" sz="1800" kern="1200" dirty="0">
            <a:latin typeface="Arial" panose="020B0604020202020204" pitchFamily="34" charset="0"/>
            <a:cs typeface="Arial" panose="020B0604020202020204" pitchFamily="34" charset="0"/>
          </a:endParaRPr>
        </a:p>
      </dsp:txBody>
      <dsp:txXfrm>
        <a:off x="1000727" y="2489429"/>
        <a:ext cx="6663943" cy="1148555"/>
      </dsp:txXfrm>
    </dsp:sp>
    <dsp:sp modelId="{C0831865-5A14-7849-8277-C6125B809BDD}">
      <dsp:nvSpPr>
        <dsp:cNvPr id="0" name=""/>
        <dsp:cNvSpPr/>
      </dsp:nvSpPr>
      <dsp:spPr>
        <a:xfrm>
          <a:off x="522054" y="2585034"/>
          <a:ext cx="957346" cy="957346"/>
        </a:xfrm>
        <a:prstGeom prst="ellipse">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B9BF3B0E-A1ED-F64C-9115-B01DB705D308}">
      <dsp:nvSpPr>
        <dsp:cNvPr id="0" name=""/>
        <dsp:cNvSpPr/>
      </dsp:nvSpPr>
      <dsp:spPr>
        <a:xfrm>
          <a:off x="561632" y="3665782"/>
          <a:ext cx="7103038" cy="1093879"/>
        </a:xfrm>
        <a:prstGeom prst="rect">
          <a:avLst/>
        </a:prstGeom>
        <a:solidFill>
          <a:schemeClr val="bg2">
            <a:lumMod val="90000"/>
            <a:alpha val="70000"/>
          </a:schemeClr>
        </a:solidFill>
        <a:ln w="25400" cap="flat" cmpd="sng" algn="ctr">
          <a:solidFill>
            <a:schemeClr val="lt1">
              <a:hueOff val="0"/>
              <a:satOff val="0"/>
              <a:lumOff val="0"/>
              <a:alphaOff val="0"/>
            </a:schemeClr>
          </a:solidFill>
          <a:prstDash val="solid"/>
        </a:ln>
        <a:effectLst>
          <a:softEdge rad="127000"/>
        </a:effectLst>
      </dsp:spPr>
      <dsp:style>
        <a:lnRef idx="2">
          <a:scrgbClr r="0" g="0" b="0"/>
        </a:lnRef>
        <a:fillRef idx="1">
          <a:scrgbClr r="0" g="0" b="0"/>
        </a:fillRef>
        <a:effectRef idx="0">
          <a:scrgbClr r="0" g="0" b="0"/>
        </a:effectRef>
        <a:fontRef idx="minor">
          <a:schemeClr val="lt1"/>
        </a:fontRef>
      </dsp:style>
      <dsp:txBody>
        <a:bodyPr spcFirstLastPara="0" vert="horz" wrap="square" lIns="607915" tIns="45720" rIns="45720" bIns="45720" numCol="1" spcCol="1270" anchor="ctr" anchorCtr="0">
          <a:noAutofit/>
        </a:bodyPr>
        <a:lstStyle/>
        <a:p>
          <a:pPr marL="0" lvl="0" indent="0" algn="l" defTabSz="800100">
            <a:lnSpc>
              <a:spcPct val="100000"/>
            </a:lnSpc>
            <a:spcBef>
              <a:spcPct val="0"/>
            </a:spcBef>
            <a:spcAft>
              <a:spcPct val="35000"/>
            </a:spcAft>
            <a:buNone/>
          </a:pPr>
          <a:r>
            <a:rPr lang="en-GB" altLang="en-US" sz="1800" b="1" kern="1200" dirty="0">
              <a:solidFill>
                <a:srgbClr val="003976"/>
              </a:solidFill>
              <a:latin typeface="Arial" panose="020B0604020202020204" pitchFamily="34" charset="0"/>
              <a:cs typeface="Arial" panose="020B0604020202020204" pitchFamily="34" charset="0"/>
            </a:rPr>
            <a:t>World Economic Forum </a:t>
          </a:r>
          <a:r>
            <a:rPr lang="en-GB" altLang="en-US" sz="1800" b="0" kern="1200" dirty="0">
              <a:solidFill>
                <a:srgbClr val="003976"/>
              </a:solidFill>
              <a:latin typeface="Arial" panose="020B0604020202020204" pitchFamily="34" charset="0"/>
              <a:cs typeface="Arial" panose="020B0604020202020204" pitchFamily="34" charset="0"/>
            </a:rPr>
            <a:t>(2019) made strong economic case for disability inclusion and stressed the need for a </a:t>
          </a:r>
          <a:r>
            <a:rPr lang="en-GB" altLang="en-US" sz="1800" b="1" kern="1200" dirty="0">
              <a:solidFill>
                <a:srgbClr val="003976"/>
              </a:solidFill>
              <a:latin typeface="Arial" panose="020B0604020202020204" pitchFamily="34" charset="0"/>
              <a:cs typeface="Arial" panose="020B0604020202020204" pitchFamily="34" charset="0"/>
            </a:rPr>
            <a:t>global standard in workplace disability equality</a:t>
          </a:r>
          <a:r>
            <a:rPr lang="en-GB" altLang="en-US" sz="1800" b="0" kern="1200" dirty="0">
              <a:solidFill>
                <a:srgbClr val="003976"/>
              </a:solidFill>
              <a:latin typeface="Arial" panose="020B0604020202020204" pitchFamily="34" charset="0"/>
              <a:cs typeface="Arial" panose="020B0604020202020204" pitchFamily="34" charset="0"/>
            </a:rPr>
            <a:t>.</a:t>
          </a:r>
          <a:endParaRPr lang="en-GB" sz="1800" b="0" kern="1200" dirty="0">
            <a:latin typeface="Arial" panose="020B0604020202020204" pitchFamily="34" charset="0"/>
            <a:cs typeface="Arial" panose="020B0604020202020204" pitchFamily="34" charset="0"/>
          </a:endParaRPr>
        </a:p>
      </dsp:txBody>
      <dsp:txXfrm>
        <a:off x="561632" y="3665782"/>
        <a:ext cx="7103038" cy="1093879"/>
      </dsp:txXfrm>
    </dsp:sp>
    <dsp:sp modelId="{6D92570A-A59C-DA4C-98B3-D48FB825E59B}">
      <dsp:nvSpPr>
        <dsp:cNvPr id="0" name=""/>
        <dsp:cNvSpPr/>
      </dsp:nvSpPr>
      <dsp:spPr>
        <a:xfrm>
          <a:off x="82959" y="3734048"/>
          <a:ext cx="957346" cy="957346"/>
        </a:xfrm>
        <a:prstGeom prst="ellipse">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E27165-ED84-46BA-8C6D-29B94A5DE7B3}">
      <dsp:nvSpPr>
        <dsp:cNvPr id="0" name=""/>
        <dsp:cNvSpPr/>
      </dsp:nvSpPr>
      <dsp:spPr>
        <a:xfrm>
          <a:off x="0" y="0"/>
          <a:ext cx="7225748" cy="1106946"/>
        </a:xfrm>
        <a:prstGeom prst="roundRect">
          <a:avLst>
            <a:gd name="adj" fmla="val 10000"/>
          </a:avLst>
        </a:prstGeom>
        <a:solidFill>
          <a:schemeClr val="accent3">
            <a:alpha val="64000"/>
          </a:schemeClr>
        </a:solidFill>
        <a:ln>
          <a:noFill/>
        </a:ln>
        <a:effectLst/>
      </dsp:spPr>
      <dsp:style>
        <a:lnRef idx="0">
          <a:scrgbClr r="0" g="0" b="0"/>
        </a:lnRef>
        <a:fillRef idx="1">
          <a:scrgbClr r="0" g="0" b="0"/>
        </a:fillRef>
        <a:effectRef idx="0">
          <a:scrgbClr r="0" g="0" b="0"/>
        </a:effectRef>
        <a:fontRef idx="minor"/>
      </dsp:style>
    </dsp:sp>
    <dsp:sp modelId="{A430FBA9-7B12-4292-9BF6-DA7D3343686A}">
      <dsp:nvSpPr>
        <dsp:cNvPr id="0" name=""/>
        <dsp:cNvSpPr/>
      </dsp:nvSpPr>
      <dsp:spPr>
        <a:xfrm>
          <a:off x="334851" y="249536"/>
          <a:ext cx="608820" cy="6088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6FC3F0B-FC9A-4E28-8632-BEE56112FBFF}">
      <dsp:nvSpPr>
        <dsp:cNvPr id="0" name=""/>
        <dsp:cNvSpPr/>
      </dsp:nvSpPr>
      <dsp:spPr>
        <a:xfrm>
          <a:off x="1278523" y="473"/>
          <a:ext cx="3251586" cy="1106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152" tIns="117152" rIns="117152" bIns="117152" numCol="1" spcCol="1270" anchor="ctr" anchorCtr="0">
          <a:noAutofit/>
        </a:bodyPr>
        <a:lstStyle/>
        <a:p>
          <a:pPr marL="0" lvl="0" indent="0" algn="l" defTabSz="1111250">
            <a:lnSpc>
              <a:spcPct val="100000"/>
            </a:lnSpc>
            <a:spcBef>
              <a:spcPct val="0"/>
            </a:spcBef>
            <a:spcAft>
              <a:spcPct val="35000"/>
            </a:spcAft>
            <a:buNone/>
          </a:pPr>
          <a:r>
            <a:rPr lang="en-GB" sz="2500" kern="1200">
              <a:latin typeface="Arial" panose="020B0604020202020204" pitchFamily="34" charset="0"/>
              <a:cs typeface="Arial" panose="020B0604020202020204" pitchFamily="34" charset="0"/>
            </a:rPr>
            <a:t>Compliant</a:t>
          </a:r>
          <a:endParaRPr lang="en-US" sz="2500" kern="1200">
            <a:latin typeface="Arial" panose="020B0604020202020204" pitchFamily="34" charset="0"/>
            <a:cs typeface="Arial" panose="020B0604020202020204" pitchFamily="34" charset="0"/>
          </a:endParaRPr>
        </a:p>
      </dsp:txBody>
      <dsp:txXfrm>
        <a:off x="1278523" y="473"/>
        <a:ext cx="3251586" cy="1106946"/>
      </dsp:txXfrm>
    </dsp:sp>
    <dsp:sp modelId="{6539B9B3-04B3-48EB-B3BA-52EC7A5279C1}">
      <dsp:nvSpPr>
        <dsp:cNvPr id="0" name=""/>
        <dsp:cNvSpPr/>
      </dsp:nvSpPr>
      <dsp:spPr>
        <a:xfrm>
          <a:off x="4530110" y="473"/>
          <a:ext cx="2695637" cy="1106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152" tIns="117152" rIns="117152" bIns="117152" numCol="1" spcCol="1270" anchor="ctr" anchorCtr="0">
          <a:noAutofit/>
        </a:bodyPr>
        <a:lstStyle/>
        <a:p>
          <a:pPr marL="0" lvl="0" indent="0" algn="l" defTabSz="622300">
            <a:lnSpc>
              <a:spcPct val="100000"/>
            </a:lnSpc>
            <a:spcBef>
              <a:spcPct val="0"/>
            </a:spcBef>
            <a:spcAft>
              <a:spcPct val="35000"/>
            </a:spcAft>
            <a:buNone/>
          </a:pPr>
          <a:r>
            <a:rPr lang="en-GB" sz="1400" kern="1200" dirty="0">
              <a:latin typeface="Arial" panose="020B0604020202020204" pitchFamily="34" charset="0"/>
              <a:cs typeface="Arial" panose="020B0604020202020204" pitchFamily="34" charset="0"/>
            </a:rPr>
            <a:t>Programmes address basic needs and vulnerabilities </a:t>
          </a:r>
          <a:endParaRPr lang="en-US" sz="1400" kern="1200" dirty="0">
            <a:latin typeface="Arial" panose="020B0604020202020204" pitchFamily="34" charset="0"/>
            <a:cs typeface="Arial" panose="020B0604020202020204" pitchFamily="34" charset="0"/>
          </a:endParaRPr>
        </a:p>
      </dsp:txBody>
      <dsp:txXfrm>
        <a:off x="4530110" y="473"/>
        <a:ext cx="2695637" cy="1106946"/>
      </dsp:txXfrm>
    </dsp:sp>
    <dsp:sp modelId="{5C0CEDDF-F89A-4829-815A-8144AE1687F4}">
      <dsp:nvSpPr>
        <dsp:cNvPr id="0" name=""/>
        <dsp:cNvSpPr/>
      </dsp:nvSpPr>
      <dsp:spPr>
        <a:xfrm>
          <a:off x="0" y="1384156"/>
          <a:ext cx="7225748" cy="1106946"/>
        </a:xfrm>
        <a:prstGeom prst="roundRect">
          <a:avLst>
            <a:gd name="adj" fmla="val 10000"/>
          </a:avLst>
        </a:prstGeom>
        <a:solidFill>
          <a:schemeClr val="accent3"/>
        </a:solidFill>
        <a:ln>
          <a:noFill/>
        </a:ln>
        <a:effectLst/>
      </dsp:spPr>
      <dsp:style>
        <a:lnRef idx="0">
          <a:scrgbClr r="0" g="0" b="0"/>
        </a:lnRef>
        <a:fillRef idx="1">
          <a:scrgbClr r="0" g="0" b="0"/>
        </a:fillRef>
        <a:effectRef idx="0">
          <a:scrgbClr r="0" g="0" b="0"/>
        </a:effectRef>
        <a:fontRef idx="minor"/>
      </dsp:style>
    </dsp:sp>
    <dsp:sp modelId="{4FA4FA07-CFC7-484B-A8C0-D06C56BBF736}">
      <dsp:nvSpPr>
        <dsp:cNvPr id="0" name=""/>
        <dsp:cNvSpPr/>
      </dsp:nvSpPr>
      <dsp:spPr>
        <a:xfrm>
          <a:off x="334851" y="1633219"/>
          <a:ext cx="608820" cy="6088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60EF251-99F0-4440-BD92-8F3D454A8064}">
      <dsp:nvSpPr>
        <dsp:cNvPr id="0" name=""/>
        <dsp:cNvSpPr/>
      </dsp:nvSpPr>
      <dsp:spPr>
        <a:xfrm>
          <a:off x="1278523" y="1384156"/>
          <a:ext cx="3251586" cy="1106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152" tIns="117152" rIns="117152" bIns="117152" numCol="1" spcCol="1270" anchor="ctr" anchorCtr="0">
          <a:noAutofit/>
        </a:bodyPr>
        <a:lstStyle/>
        <a:p>
          <a:pPr marL="0" lvl="0" indent="0" algn="l" defTabSz="1111250">
            <a:lnSpc>
              <a:spcPct val="100000"/>
            </a:lnSpc>
            <a:spcBef>
              <a:spcPct val="0"/>
            </a:spcBef>
            <a:spcAft>
              <a:spcPct val="35000"/>
            </a:spcAft>
            <a:buNone/>
          </a:pPr>
          <a:r>
            <a:rPr lang="en-GB" sz="2500" kern="1200">
              <a:latin typeface="Arial" panose="020B0604020202020204" pitchFamily="34" charset="0"/>
              <a:cs typeface="Arial" panose="020B0604020202020204" pitchFamily="34" charset="0"/>
            </a:rPr>
            <a:t>Empowering</a:t>
          </a:r>
          <a:endParaRPr lang="en-US" sz="2500" kern="1200">
            <a:latin typeface="Arial" panose="020B0604020202020204" pitchFamily="34" charset="0"/>
            <a:cs typeface="Arial" panose="020B0604020202020204" pitchFamily="34" charset="0"/>
          </a:endParaRPr>
        </a:p>
      </dsp:txBody>
      <dsp:txXfrm>
        <a:off x="1278523" y="1384156"/>
        <a:ext cx="3251586" cy="1106946"/>
      </dsp:txXfrm>
    </dsp:sp>
    <dsp:sp modelId="{0E66F135-F198-4D21-9146-FEA10A8B4D0A}">
      <dsp:nvSpPr>
        <dsp:cNvPr id="0" name=""/>
        <dsp:cNvSpPr/>
      </dsp:nvSpPr>
      <dsp:spPr>
        <a:xfrm>
          <a:off x="4530110" y="1384156"/>
          <a:ext cx="2695637" cy="1106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152" tIns="117152" rIns="117152" bIns="117152" numCol="1" spcCol="1270" anchor="ctr" anchorCtr="0">
          <a:noAutofit/>
        </a:bodyPr>
        <a:lstStyle/>
        <a:p>
          <a:pPr marL="0" lvl="0" indent="0" algn="l" defTabSz="622300">
            <a:lnSpc>
              <a:spcPct val="100000"/>
            </a:lnSpc>
            <a:spcBef>
              <a:spcPct val="0"/>
            </a:spcBef>
            <a:spcAft>
              <a:spcPct val="35000"/>
            </a:spcAft>
            <a:buNone/>
          </a:pPr>
          <a:r>
            <a:rPr lang="en-GB" sz="1400" kern="1200">
              <a:latin typeface="Arial" panose="020B0604020202020204" pitchFamily="34" charset="0"/>
              <a:cs typeface="Arial" panose="020B0604020202020204" pitchFamily="34" charset="0"/>
            </a:rPr>
            <a:t>Programmes build assets, capabilities and opportunities</a:t>
          </a:r>
          <a:endParaRPr lang="en-US" sz="1400" kern="1200">
            <a:latin typeface="Arial" panose="020B0604020202020204" pitchFamily="34" charset="0"/>
            <a:cs typeface="Arial" panose="020B0604020202020204" pitchFamily="34" charset="0"/>
          </a:endParaRPr>
        </a:p>
      </dsp:txBody>
      <dsp:txXfrm>
        <a:off x="4530110" y="1384156"/>
        <a:ext cx="2695637" cy="1106946"/>
      </dsp:txXfrm>
    </dsp:sp>
    <dsp:sp modelId="{85C900C1-4F7E-4E09-A679-B9BA2E5C1738}">
      <dsp:nvSpPr>
        <dsp:cNvPr id="0" name=""/>
        <dsp:cNvSpPr/>
      </dsp:nvSpPr>
      <dsp:spPr>
        <a:xfrm>
          <a:off x="0" y="2767840"/>
          <a:ext cx="7225748" cy="1106946"/>
        </a:xfrm>
        <a:prstGeom prst="roundRect">
          <a:avLst>
            <a:gd name="adj" fmla="val 10000"/>
          </a:avLst>
        </a:prstGeom>
        <a:solidFill>
          <a:schemeClr val="accent3">
            <a:lumMod val="50000"/>
          </a:schemeClr>
        </a:solidFill>
        <a:ln>
          <a:noFill/>
        </a:ln>
        <a:effectLst/>
      </dsp:spPr>
      <dsp:style>
        <a:lnRef idx="0">
          <a:scrgbClr r="0" g="0" b="0"/>
        </a:lnRef>
        <a:fillRef idx="1">
          <a:scrgbClr r="0" g="0" b="0"/>
        </a:fillRef>
        <a:effectRef idx="0">
          <a:scrgbClr r="0" g="0" b="0"/>
        </a:effectRef>
        <a:fontRef idx="minor"/>
      </dsp:style>
    </dsp:sp>
    <dsp:sp modelId="{90D75CE4-B44F-4D84-9308-5E18FC7DCE88}">
      <dsp:nvSpPr>
        <dsp:cNvPr id="0" name=""/>
        <dsp:cNvSpPr/>
      </dsp:nvSpPr>
      <dsp:spPr>
        <a:xfrm>
          <a:off x="334851" y="3016903"/>
          <a:ext cx="608820" cy="6088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99AF70C-4E45-4BDD-8DA4-A9940BF570EC}">
      <dsp:nvSpPr>
        <dsp:cNvPr id="0" name=""/>
        <dsp:cNvSpPr/>
      </dsp:nvSpPr>
      <dsp:spPr>
        <a:xfrm>
          <a:off x="1278523" y="2767840"/>
          <a:ext cx="3251586" cy="1106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152" tIns="117152" rIns="117152" bIns="117152" numCol="1" spcCol="1270" anchor="ctr" anchorCtr="0">
          <a:noAutofit/>
        </a:bodyPr>
        <a:lstStyle/>
        <a:p>
          <a:pPr marL="0" lvl="0" indent="0" algn="l" defTabSz="1111250">
            <a:lnSpc>
              <a:spcPct val="100000"/>
            </a:lnSpc>
            <a:spcBef>
              <a:spcPct val="0"/>
            </a:spcBef>
            <a:spcAft>
              <a:spcPct val="35000"/>
            </a:spcAft>
            <a:buNone/>
          </a:pPr>
          <a:r>
            <a:rPr lang="en-GB" sz="2500" kern="1200" dirty="0">
              <a:latin typeface="Arial" panose="020B0604020202020204" pitchFamily="34" charset="0"/>
              <a:cs typeface="Arial" panose="020B0604020202020204" pitchFamily="34" charset="0"/>
            </a:rPr>
            <a:t>Transformative</a:t>
          </a:r>
          <a:endParaRPr lang="en-US" sz="2500" kern="1200" dirty="0">
            <a:latin typeface="Arial" panose="020B0604020202020204" pitchFamily="34" charset="0"/>
            <a:cs typeface="Arial" panose="020B0604020202020204" pitchFamily="34" charset="0"/>
          </a:endParaRPr>
        </a:p>
      </dsp:txBody>
      <dsp:txXfrm>
        <a:off x="1278523" y="2767840"/>
        <a:ext cx="3251586" cy="1106946"/>
      </dsp:txXfrm>
    </dsp:sp>
    <dsp:sp modelId="{0B6980BC-F5BC-4716-825D-1C39E11CA796}">
      <dsp:nvSpPr>
        <dsp:cNvPr id="0" name=""/>
        <dsp:cNvSpPr/>
      </dsp:nvSpPr>
      <dsp:spPr>
        <a:xfrm>
          <a:off x="4530110" y="2767840"/>
          <a:ext cx="2695637" cy="1106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152" tIns="117152" rIns="117152" bIns="117152" numCol="1" spcCol="1270" anchor="ctr" anchorCtr="0">
          <a:noAutofit/>
        </a:bodyPr>
        <a:lstStyle/>
        <a:p>
          <a:pPr marL="0" lvl="0" indent="0" algn="l" defTabSz="622300">
            <a:lnSpc>
              <a:spcPct val="100000"/>
            </a:lnSpc>
            <a:spcBef>
              <a:spcPct val="0"/>
            </a:spcBef>
            <a:spcAft>
              <a:spcPct val="35000"/>
            </a:spcAft>
            <a:buNone/>
          </a:pPr>
          <a:r>
            <a:rPr lang="en-GB" sz="1400" kern="1200">
              <a:latin typeface="Arial" panose="020B0604020202020204" pitchFamily="34" charset="0"/>
              <a:cs typeface="Arial" panose="020B0604020202020204" pitchFamily="34" charset="0"/>
            </a:rPr>
            <a:t>Programmes address unequal power relations and seek institutional and social change</a:t>
          </a:r>
          <a:endParaRPr lang="en-US" sz="1400" kern="1200">
            <a:latin typeface="Arial" panose="020B0604020202020204" pitchFamily="34" charset="0"/>
            <a:cs typeface="Arial" panose="020B0604020202020204" pitchFamily="34" charset="0"/>
          </a:endParaRPr>
        </a:p>
      </dsp:txBody>
      <dsp:txXfrm>
        <a:off x="4530110" y="2767840"/>
        <a:ext cx="2695637" cy="11069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CE2A4F-DB36-4EDA-B3C2-FE96A06FFAD2}">
      <dsp:nvSpPr>
        <dsp:cNvPr id="0" name=""/>
        <dsp:cNvSpPr/>
      </dsp:nvSpPr>
      <dsp:spPr>
        <a:xfrm>
          <a:off x="499761" y="331887"/>
          <a:ext cx="1475437" cy="1475437"/>
        </a:xfrm>
        <a:prstGeom prst="round2DiagRect">
          <a:avLst>
            <a:gd name="adj1" fmla="val 29727"/>
            <a:gd name="adj2" fmla="val 0"/>
          </a:avLst>
        </a:prstGeom>
        <a:solidFill>
          <a:schemeClr val="tx2"/>
        </a:solidFill>
        <a:ln>
          <a:noFill/>
        </a:ln>
        <a:effectLst/>
      </dsp:spPr>
      <dsp:style>
        <a:lnRef idx="0">
          <a:scrgbClr r="0" g="0" b="0"/>
        </a:lnRef>
        <a:fillRef idx="1">
          <a:scrgbClr r="0" g="0" b="0"/>
        </a:fillRef>
        <a:effectRef idx="0">
          <a:scrgbClr r="0" g="0" b="0"/>
        </a:effectRef>
        <a:fontRef idx="minor"/>
      </dsp:style>
    </dsp:sp>
    <dsp:sp modelId="{36E6A181-7823-48FB-AA73-726690B5D72F}">
      <dsp:nvSpPr>
        <dsp:cNvPr id="0" name=""/>
        <dsp:cNvSpPr/>
      </dsp:nvSpPr>
      <dsp:spPr>
        <a:xfrm>
          <a:off x="814198" y="646325"/>
          <a:ext cx="846562" cy="846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38D1371-96DF-4FBB-AFBC-E29312615271}">
      <dsp:nvSpPr>
        <dsp:cNvPr id="0" name=""/>
        <dsp:cNvSpPr/>
      </dsp:nvSpPr>
      <dsp:spPr>
        <a:xfrm>
          <a:off x="28104" y="2266887"/>
          <a:ext cx="2418750" cy="968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defRPr cap="all"/>
          </a:pPr>
          <a:r>
            <a:rPr lang="en-GB" sz="1600" kern="1200" dirty="0">
              <a:solidFill>
                <a:srgbClr val="003976"/>
              </a:solidFill>
              <a:latin typeface="Arial" panose="020B0604020202020204" pitchFamily="34" charset="0"/>
              <a:cs typeface="Arial" panose="020B0604020202020204" pitchFamily="34" charset="0"/>
            </a:rPr>
            <a:t>Potential enabler in areas like education, employment, civic participation + financial inclusion</a:t>
          </a:r>
          <a:endParaRPr lang="en-US" sz="1600" kern="1200" dirty="0">
            <a:solidFill>
              <a:srgbClr val="003976"/>
            </a:solidFill>
            <a:latin typeface="Arial" panose="020B0604020202020204" pitchFamily="34" charset="0"/>
            <a:cs typeface="Arial" panose="020B0604020202020204" pitchFamily="34" charset="0"/>
          </a:endParaRPr>
        </a:p>
      </dsp:txBody>
      <dsp:txXfrm>
        <a:off x="28104" y="2266887"/>
        <a:ext cx="2418750" cy="968371"/>
      </dsp:txXfrm>
    </dsp:sp>
    <dsp:sp modelId="{7B0540C9-199D-488C-9565-778690481298}">
      <dsp:nvSpPr>
        <dsp:cNvPr id="0" name=""/>
        <dsp:cNvSpPr/>
      </dsp:nvSpPr>
      <dsp:spPr>
        <a:xfrm>
          <a:off x="4149074" y="331887"/>
          <a:ext cx="1475437" cy="1475437"/>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7BFB61-389D-4295-8208-DF4D8F74EEAF}">
      <dsp:nvSpPr>
        <dsp:cNvPr id="0" name=""/>
        <dsp:cNvSpPr/>
      </dsp:nvSpPr>
      <dsp:spPr>
        <a:xfrm>
          <a:off x="4463511" y="646325"/>
          <a:ext cx="846562" cy="846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54C3922-D4F0-4E01-9ACF-9293010C76B8}">
      <dsp:nvSpPr>
        <dsp:cNvPr id="0" name=""/>
        <dsp:cNvSpPr/>
      </dsp:nvSpPr>
      <dsp:spPr>
        <a:xfrm>
          <a:off x="2870136" y="2266887"/>
          <a:ext cx="4033314" cy="968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defRPr cap="all"/>
          </a:pPr>
          <a:r>
            <a:rPr lang="en-GB" sz="1600" kern="1200" dirty="0">
              <a:solidFill>
                <a:srgbClr val="003976"/>
              </a:solidFill>
              <a:latin typeface="Arial" panose="020B0604020202020204" pitchFamily="34" charset="0"/>
              <a:cs typeface="Arial" panose="020B0604020202020204" pitchFamily="34" charset="0"/>
            </a:rPr>
            <a:t>Technology that is accessible and allows for adaptability, customisation and individualisation can reach everyone</a:t>
          </a:r>
          <a:endParaRPr lang="en-US" sz="1600" kern="1200" dirty="0">
            <a:solidFill>
              <a:srgbClr val="003976"/>
            </a:solidFill>
            <a:latin typeface="Arial" panose="020B0604020202020204" pitchFamily="34" charset="0"/>
            <a:cs typeface="Arial" panose="020B0604020202020204" pitchFamily="34" charset="0"/>
          </a:endParaRPr>
        </a:p>
      </dsp:txBody>
      <dsp:txXfrm>
        <a:off x="2870136" y="2266887"/>
        <a:ext cx="4033314" cy="96837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039A95-1210-48E6-BD2C-B741CDBFC3B8}">
      <dsp:nvSpPr>
        <dsp:cNvPr id="0" name=""/>
        <dsp:cNvSpPr/>
      </dsp:nvSpPr>
      <dsp:spPr>
        <a:xfrm>
          <a:off x="149084" y="473418"/>
          <a:ext cx="758953" cy="758953"/>
        </a:xfrm>
        <a:prstGeom prst="rect">
          <a:avLst/>
        </a:prstGeom>
        <a:blipFill>
          <a:blip xmlns:r="http://schemas.openxmlformats.org/officeDocument/2006/relationships" r:embed="rId1">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C0914D8-C50F-49C7-A47E-AB339B7D847A}">
      <dsp:nvSpPr>
        <dsp:cNvPr id="0" name=""/>
        <dsp:cNvSpPr/>
      </dsp:nvSpPr>
      <dsp:spPr>
        <a:xfrm>
          <a:off x="5589" y="1511596"/>
          <a:ext cx="2168437" cy="589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GB" sz="2000" kern="1200" dirty="0">
              <a:latin typeface="Arial" panose="020B0604020202020204" pitchFamily="34" charset="0"/>
              <a:cs typeface="Arial" panose="020B0604020202020204" pitchFamily="34" charset="0"/>
            </a:rPr>
            <a:t>Assistive technology</a:t>
          </a:r>
          <a:endParaRPr lang="en-US" sz="2000" kern="1200" dirty="0">
            <a:latin typeface="Arial" panose="020B0604020202020204" pitchFamily="34" charset="0"/>
            <a:cs typeface="Arial" panose="020B0604020202020204" pitchFamily="34" charset="0"/>
          </a:endParaRPr>
        </a:p>
      </dsp:txBody>
      <dsp:txXfrm>
        <a:off x="5589" y="1511596"/>
        <a:ext cx="2168437" cy="589543"/>
      </dsp:txXfrm>
    </dsp:sp>
    <dsp:sp modelId="{81756AA5-9562-4AF1-B798-31D41AB07A50}">
      <dsp:nvSpPr>
        <dsp:cNvPr id="0" name=""/>
        <dsp:cNvSpPr/>
      </dsp:nvSpPr>
      <dsp:spPr>
        <a:xfrm>
          <a:off x="5589" y="2183905"/>
          <a:ext cx="2168437" cy="2529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pPr>
          <a:r>
            <a:rPr lang="en-GB" sz="1600" kern="1200" dirty="0">
              <a:latin typeface="Arial" panose="020B0604020202020204" pitchFamily="34" charset="0"/>
              <a:cs typeface="Arial" panose="020B0604020202020204" pitchFamily="34" charset="0"/>
            </a:rPr>
            <a:t>Maintain / improve functionality</a:t>
          </a:r>
          <a:endParaRPr lang="en-US" sz="1600" kern="1200" dirty="0">
            <a:latin typeface="Arial" panose="020B0604020202020204" pitchFamily="34" charset="0"/>
            <a:cs typeface="Arial" panose="020B0604020202020204" pitchFamily="34" charset="0"/>
          </a:endParaRPr>
        </a:p>
        <a:p>
          <a:pPr marL="0" lvl="0" indent="0" algn="l" defTabSz="711200">
            <a:lnSpc>
              <a:spcPct val="100000"/>
            </a:lnSpc>
            <a:spcBef>
              <a:spcPct val="0"/>
            </a:spcBef>
            <a:spcAft>
              <a:spcPct val="35000"/>
            </a:spcAft>
            <a:buNone/>
          </a:pPr>
          <a:r>
            <a:rPr lang="en-GB" sz="1600" kern="1200">
              <a:latin typeface="Arial" panose="020B0604020202020204" pitchFamily="34" charset="0"/>
              <a:cs typeface="Arial" panose="020B0604020202020204" pitchFamily="34" charset="0"/>
            </a:rPr>
            <a:t>~ 10% people globally have access</a:t>
          </a:r>
          <a:endParaRPr lang="en-US" sz="1600" kern="1200">
            <a:latin typeface="Arial" panose="020B0604020202020204" pitchFamily="34" charset="0"/>
            <a:cs typeface="Arial" panose="020B0604020202020204" pitchFamily="34" charset="0"/>
          </a:endParaRPr>
        </a:p>
      </dsp:txBody>
      <dsp:txXfrm>
        <a:off x="5589" y="2183905"/>
        <a:ext cx="2168437" cy="2529010"/>
      </dsp:txXfrm>
    </dsp:sp>
    <dsp:sp modelId="{4597F837-C53B-4B47-AAD5-BCAD62E84437}">
      <dsp:nvSpPr>
        <dsp:cNvPr id="0" name=""/>
        <dsp:cNvSpPr/>
      </dsp:nvSpPr>
      <dsp:spPr>
        <a:xfrm>
          <a:off x="2553503" y="574700"/>
          <a:ext cx="758953" cy="758953"/>
        </a:xfrm>
        <a:prstGeom prst="rect">
          <a:avLst/>
        </a:prstGeom>
        <a:blipFill>
          <a:blip xmlns:r="http://schemas.openxmlformats.org/officeDocument/2006/relationships" r:embed="rId3">
            <a:duotone>
              <a:prstClr val="black"/>
              <a:schemeClr val="accent2">
                <a:tint val="45000"/>
                <a:satMod val="400000"/>
              </a:schemeClr>
            </a:duotone>
            <a:extLs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4032361-22F2-4F47-A9EC-196785AD82E1}">
      <dsp:nvSpPr>
        <dsp:cNvPr id="0" name=""/>
        <dsp:cNvSpPr/>
      </dsp:nvSpPr>
      <dsp:spPr>
        <a:xfrm>
          <a:off x="2553503" y="1511596"/>
          <a:ext cx="2168437" cy="589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GB" sz="2000" kern="1200">
              <a:latin typeface="Arial" panose="020B0604020202020204" pitchFamily="34" charset="0"/>
              <a:cs typeface="Arial" panose="020B0604020202020204" pitchFamily="34" charset="0"/>
            </a:rPr>
            <a:t>Accessible technology</a:t>
          </a:r>
          <a:endParaRPr lang="en-US" sz="2000" kern="1200">
            <a:latin typeface="Arial" panose="020B0604020202020204" pitchFamily="34" charset="0"/>
            <a:cs typeface="Arial" panose="020B0604020202020204" pitchFamily="34" charset="0"/>
          </a:endParaRPr>
        </a:p>
      </dsp:txBody>
      <dsp:txXfrm>
        <a:off x="2553503" y="1511596"/>
        <a:ext cx="2168437" cy="589543"/>
      </dsp:txXfrm>
    </dsp:sp>
    <dsp:sp modelId="{EF90233F-3566-4FB9-AB08-260F83DBC698}">
      <dsp:nvSpPr>
        <dsp:cNvPr id="0" name=""/>
        <dsp:cNvSpPr/>
      </dsp:nvSpPr>
      <dsp:spPr>
        <a:xfrm>
          <a:off x="2553503" y="2183905"/>
          <a:ext cx="2168437" cy="2529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pPr>
          <a:r>
            <a:rPr lang="en-GB" sz="1600" kern="1200">
              <a:latin typeface="Arial" panose="020B0604020202020204" pitchFamily="34" charset="0"/>
              <a:cs typeface="Arial" panose="020B0604020202020204" pitchFamily="34" charset="0"/>
            </a:rPr>
            <a:t>Designed for multiple users</a:t>
          </a:r>
          <a:endParaRPr lang="en-US" sz="1600" kern="1200">
            <a:latin typeface="Arial" panose="020B0604020202020204" pitchFamily="34" charset="0"/>
            <a:cs typeface="Arial" panose="020B0604020202020204" pitchFamily="34" charset="0"/>
          </a:endParaRPr>
        </a:p>
        <a:p>
          <a:pPr marL="0" lvl="0" indent="0" algn="l" defTabSz="711200">
            <a:lnSpc>
              <a:spcPct val="100000"/>
            </a:lnSpc>
            <a:spcBef>
              <a:spcPct val="0"/>
            </a:spcBef>
            <a:spcAft>
              <a:spcPct val="35000"/>
            </a:spcAft>
            <a:buNone/>
          </a:pPr>
          <a:r>
            <a:rPr lang="en-GB" sz="1600" kern="1200">
              <a:latin typeface="Arial" panose="020B0604020202020204" pitchFamily="34" charset="0"/>
              <a:cs typeface="Arial" panose="020B0604020202020204" pitchFamily="34" charset="0"/>
            </a:rPr>
            <a:t>Accessibility controls, voice recognition, change text size/colour</a:t>
          </a:r>
          <a:endParaRPr lang="en-US" sz="1600" kern="1200">
            <a:latin typeface="Arial" panose="020B0604020202020204" pitchFamily="34" charset="0"/>
            <a:cs typeface="Arial" panose="020B0604020202020204" pitchFamily="34" charset="0"/>
          </a:endParaRPr>
        </a:p>
        <a:p>
          <a:pPr marL="0" lvl="0" indent="0" algn="l" defTabSz="711200">
            <a:lnSpc>
              <a:spcPct val="100000"/>
            </a:lnSpc>
            <a:spcBef>
              <a:spcPct val="0"/>
            </a:spcBef>
            <a:spcAft>
              <a:spcPct val="35000"/>
            </a:spcAft>
            <a:buNone/>
          </a:pPr>
          <a:r>
            <a:rPr lang="en-GB" sz="1600" kern="1200" dirty="0">
              <a:latin typeface="Arial" panose="020B0604020202020204" pitchFamily="34" charset="0"/>
              <a:cs typeface="Arial" panose="020B0604020202020204" pitchFamily="34" charset="0"/>
            </a:rPr>
            <a:t>Free to use software – e.g. Google search showing wheelchair accessible routes in trial cities</a:t>
          </a:r>
          <a:endParaRPr lang="en-US" sz="1600" kern="1200" dirty="0">
            <a:latin typeface="Arial" panose="020B0604020202020204" pitchFamily="34" charset="0"/>
            <a:cs typeface="Arial" panose="020B0604020202020204" pitchFamily="34" charset="0"/>
          </a:endParaRPr>
        </a:p>
      </dsp:txBody>
      <dsp:txXfrm>
        <a:off x="2553503" y="2183905"/>
        <a:ext cx="2168437" cy="2529010"/>
      </dsp:txXfrm>
    </dsp:sp>
    <dsp:sp modelId="{1894C11A-5FDD-4CA8-BC83-1AA4D6C46657}">
      <dsp:nvSpPr>
        <dsp:cNvPr id="0" name=""/>
        <dsp:cNvSpPr/>
      </dsp:nvSpPr>
      <dsp:spPr>
        <a:xfrm>
          <a:off x="5101417" y="574700"/>
          <a:ext cx="758953" cy="7589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C4483A5-F292-4114-9C24-008437E0E0B9}">
      <dsp:nvSpPr>
        <dsp:cNvPr id="0" name=""/>
        <dsp:cNvSpPr/>
      </dsp:nvSpPr>
      <dsp:spPr>
        <a:xfrm>
          <a:off x="5101417" y="1511596"/>
          <a:ext cx="2168437" cy="589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GB" sz="2000" kern="1200" dirty="0">
              <a:latin typeface="Arial" panose="020B0604020202020204" pitchFamily="34" charset="0"/>
              <a:cs typeface="Arial" panose="020B0604020202020204" pitchFamily="34" charset="0"/>
            </a:rPr>
            <a:t>Create enabling environment</a:t>
          </a:r>
          <a:endParaRPr lang="en-US" sz="2000" kern="1200" dirty="0">
            <a:latin typeface="Arial" panose="020B0604020202020204" pitchFamily="34" charset="0"/>
            <a:cs typeface="Arial" panose="020B0604020202020204" pitchFamily="34" charset="0"/>
          </a:endParaRPr>
        </a:p>
      </dsp:txBody>
      <dsp:txXfrm>
        <a:off x="5101417" y="1511596"/>
        <a:ext cx="2168437" cy="589543"/>
      </dsp:txXfrm>
    </dsp:sp>
    <dsp:sp modelId="{F3B2A776-8B14-4B99-B530-8F494ECD4657}">
      <dsp:nvSpPr>
        <dsp:cNvPr id="0" name=""/>
        <dsp:cNvSpPr/>
      </dsp:nvSpPr>
      <dsp:spPr>
        <a:xfrm>
          <a:off x="5101417" y="2183905"/>
          <a:ext cx="2168437" cy="2529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pPr>
          <a:r>
            <a:rPr lang="en-GB" sz="1600" kern="1200" dirty="0">
              <a:latin typeface="Arial" panose="020B0604020202020204" pitchFamily="34" charset="0"/>
              <a:cs typeface="Arial" panose="020B0604020202020204" pitchFamily="34" charset="0"/>
            </a:rPr>
            <a:t>Update governance and regulatory systems</a:t>
          </a:r>
          <a:endParaRPr lang="en-US" sz="1600" kern="1200" dirty="0">
            <a:latin typeface="Arial" panose="020B0604020202020204" pitchFamily="34" charset="0"/>
            <a:cs typeface="Arial" panose="020B0604020202020204" pitchFamily="34" charset="0"/>
          </a:endParaRPr>
        </a:p>
        <a:p>
          <a:pPr marL="0" lvl="0" indent="0" algn="l" defTabSz="711200">
            <a:lnSpc>
              <a:spcPct val="100000"/>
            </a:lnSpc>
            <a:spcBef>
              <a:spcPct val="0"/>
            </a:spcBef>
            <a:spcAft>
              <a:spcPct val="35000"/>
            </a:spcAft>
            <a:buNone/>
          </a:pPr>
          <a:r>
            <a:rPr lang="en-GB" sz="1600" kern="1200">
              <a:latin typeface="Arial" panose="020B0604020202020204" pitchFamily="34" charset="0"/>
              <a:cs typeface="Arial" panose="020B0604020202020204" pitchFamily="34" charset="0"/>
            </a:rPr>
            <a:t>Remove barriers to trade that affect availability and affordability (ATs)</a:t>
          </a:r>
          <a:endParaRPr lang="en-US" sz="1600" kern="1200">
            <a:latin typeface="Arial" panose="020B0604020202020204" pitchFamily="34" charset="0"/>
            <a:cs typeface="Arial" panose="020B0604020202020204" pitchFamily="34" charset="0"/>
          </a:endParaRPr>
        </a:p>
        <a:p>
          <a:pPr marL="0" lvl="0" indent="0" algn="l" defTabSz="711200">
            <a:lnSpc>
              <a:spcPct val="100000"/>
            </a:lnSpc>
            <a:spcBef>
              <a:spcPct val="0"/>
            </a:spcBef>
            <a:spcAft>
              <a:spcPct val="35000"/>
            </a:spcAft>
            <a:buNone/>
          </a:pPr>
          <a:r>
            <a:rPr lang="en-GB" sz="1600" kern="1200">
              <a:latin typeface="Arial" panose="020B0604020202020204" pitchFamily="34" charset="0"/>
              <a:cs typeface="Arial" panose="020B0604020202020204" pitchFamily="34" charset="0"/>
            </a:rPr>
            <a:t>Promote Universal Design in new products and services</a:t>
          </a:r>
          <a:endParaRPr lang="en-US" sz="1600" kern="1200">
            <a:latin typeface="Arial" panose="020B0604020202020204" pitchFamily="34" charset="0"/>
            <a:cs typeface="Arial" panose="020B0604020202020204" pitchFamily="34" charset="0"/>
          </a:endParaRPr>
        </a:p>
      </dsp:txBody>
      <dsp:txXfrm>
        <a:off x="5101417" y="2183905"/>
        <a:ext cx="2168437" cy="252901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4F917F-1527-9C4D-9E44-AE2A2C2DFFC2}">
      <dsp:nvSpPr>
        <dsp:cNvPr id="0" name=""/>
        <dsp:cNvSpPr/>
      </dsp:nvSpPr>
      <dsp:spPr>
        <a:xfrm>
          <a:off x="1563961" y="0"/>
          <a:ext cx="6126164" cy="6126164"/>
        </a:xfrm>
        <a:prstGeom prst="diamond">
          <a:avLst/>
        </a:prstGeom>
        <a:solidFill>
          <a:schemeClr val="bg1">
            <a:lumMod val="85000"/>
          </a:schemeClr>
        </a:solidFill>
        <a:ln>
          <a:noFill/>
        </a:ln>
        <a:effectLst>
          <a:softEdge rad="127000"/>
        </a:effectLst>
      </dsp:spPr>
      <dsp:style>
        <a:lnRef idx="0">
          <a:scrgbClr r="0" g="0" b="0"/>
        </a:lnRef>
        <a:fillRef idx="1">
          <a:scrgbClr r="0" g="0" b="0"/>
        </a:fillRef>
        <a:effectRef idx="0">
          <a:scrgbClr r="0" g="0" b="0"/>
        </a:effectRef>
        <a:fontRef idx="minor"/>
      </dsp:style>
    </dsp:sp>
    <dsp:sp modelId="{5858FE95-B98C-004C-8659-0B4ACD874B08}">
      <dsp:nvSpPr>
        <dsp:cNvPr id="0" name=""/>
        <dsp:cNvSpPr/>
      </dsp:nvSpPr>
      <dsp:spPr>
        <a:xfrm>
          <a:off x="2096938" y="581985"/>
          <a:ext cx="2389203" cy="2389203"/>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Ensure a rights-based approach to inclusion – disability = impairment + barriers; the CRPD principles as a useful guide</a:t>
          </a:r>
        </a:p>
      </dsp:txBody>
      <dsp:txXfrm>
        <a:off x="2213569" y="698616"/>
        <a:ext cx="2155941" cy="2155941"/>
      </dsp:txXfrm>
    </dsp:sp>
    <dsp:sp modelId="{DC3812BA-DBF9-FC4A-8412-CF8E59B6672E}">
      <dsp:nvSpPr>
        <dsp:cNvPr id="0" name=""/>
        <dsp:cNvSpPr/>
      </dsp:nvSpPr>
      <dsp:spPr>
        <a:xfrm>
          <a:off x="4669926" y="581985"/>
          <a:ext cx="2389203" cy="2389203"/>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Consult people with disabilities and disabled people’s organisations (DPOs)</a:t>
          </a:r>
        </a:p>
      </dsp:txBody>
      <dsp:txXfrm>
        <a:off x="4786557" y="698616"/>
        <a:ext cx="2155941" cy="2155941"/>
      </dsp:txXfrm>
    </dsp:sp>
    <dsp:sp modelId="{59551ABA-1324-324C-906C-4195010F797A}">
      <dsp:nvSpPr>
        <dsp:cNvPr id="0" name=""/>
        <dsp:cNvSpPr/>
      </dsp:nvSpPr>
      <dsp:spPr>
        <a:xfrm>
          <a:off x="2096938" y="3154974"/>
          <a:ext cx="2389203" cy="2389203"/>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data and evidence – data disaggregation and indicators, disability inclusion policy marker </a:t>
          </a:r>
        </a:p>
      </dsp:txBody>
      <dsp:txXfrm>
        <a:off x="2213569" y="3271605"/>
        <a:ext cx="2155941" cy="2155941"/>
      </dsp:txXfrm>
    </dsp:sp>
    <dsp:sp modelId="{10DAE8F1-392C-BF40-8346-B52F9044030B}">
      <dsp:nvSpPr>
        <dsp:cNvPr id="0" name=""/>
        <dsp:cNvSpPr/>
      </dsp:nvSpPr>
      <dsp:spPr>
        <a:xfrm>
          <a:off x="4669926" y="3154974"/>
          <a:ext cx="2389203" cy="2389203"/>
        </a:xfrm>
        <a:prstGeom prst="roundRect">
          <a:avLst/>
        </a:prstGeom>
        <a:solidFill>
          <a:srgbClr val="073A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Learn from UK Aid’s approach to gender – lots of parallels!</a:t>
          </a:r>
        </a:p>
      </dsp:txBody>
      <dsp:txXfrm>
        <a:off x="4786557" y="3271605"/>
        <a:ext cx="2155941" cy="215594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8ACAE-679E-C246-BE82-735EDB7B9DE4}">
      <dsp:nvSpPr>
        <dsp:cNvPr id="0" name=""/>
        <dsp:cNvSpPr/>
      </dsp:nvSpPr>
      <dsp:spPr>
        <a:xfrm>
          <a:off x="0" y="0"/>
          <a:ext cx="768376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98EB19-87C1-9C46-9D17-0800250021C2}">
      <dsp:nvSpPr>
        <dsp:cNvPr id="0" name=""/>
        <dsp:cNvSpPr/>
      </dsp:nvSpPr>
      <dsp:spPr>
        <a:xfrm>
          <a:off x="0" y="0"/>
          <a:ext cx="1536752" cy="1121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solidFill>
                <a:srgbClr val="073A7E"/>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Business</a:t>
          </a:r>
          <a:r>
            <a:rPr lang="en-GB" sz="1800" kern="1200" baseline="0" dirty="0">
              <a:solidFill>
                <a:srgbClr val="073A7E"/>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 Disability Forum </a:t>
          </a:r>
          <a:endParaRPr lang="en-GB" sz="1800" kern="1200" dirty="0">
            <a:solidFill>
              <a:srgbClr val="073A7E"/>
            </a:solidFill>
            <a:latin typeface="Arial" panose="020B0604020202020204" pitchFamily="34" charset="0"/>
            <a:cs typeface="Arial" panose="020B0604020202020204" pitchFamily="34" charset="0"/>
          </a:endParaRPr>
        </a:p>
      </dsp:txBody>
      <dsp:txXfrm>
        <a:off x="0" y="0"/>
        <a:ext cx="1536752" cy="1121104"/>
      </dsp:txXfrm>
    </dsp:sp>
    <dsp:sp modelId="{6E747900-7462-DF49-85E6-7ACD44BEF4E3}">
      <dsp:nvSpPr>
        <dsp:cNvPr id="0" name=""/>
        <dsp:cNvSpPr/>
      </dsp:nvSpPr>
      <dsp:spPr>
        <a:xfrm>
          <a:off x="1652008" y="50909"/>
          <a:ext cx="6031751" cy="1018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solidFill>
                <a:srgbClr val="003976"/>
              </a:solidFill>
              <a:latin typeface="Arial" panose="020B0604020202020204" pitchFamily="34" charset="0"/>
              <a:cs typeface="Arial" panose="020B0604020202020204" pitchFamily="34" charset="0"/>
            </a:rPr>
            <a:t>Based in the UK this membership organisations brings together business people with leading disability actors and government to improve business and consumer accessibility.</a:t>
          </a:r>
        </a:p>
      </dsp:txBody>
      <dsp:txXfrm>
        <a:off x="1652008" y="50909"/>
        <a:ext cx="6031751" cy="1018190"/>
      </dsp:txXfrm>
    </dsp:sp>
    <dsp:sp modelId="{0287CBD2-4458-EF44-A8B2-2538CF9248C1}">
      <dsp:nvSpPr>
        <dsp:cNvPr id="0" name=""/>
        <dsp:cNvSpPr/>
      </dsp:nvSpPr>
      <dsp:spPr>
        <a:xfrm>
          <a:off x="1536752" y="1069100"/>
          <a:ext cx="61470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E23771-B1E0-2440-B92F-FCFA4BB64B8C}">
      <dsp:nvSpPr>
        <dsp:cNvPr id="0" name=""/>
        <dsp:cNvSpPr/>
      </dsp:nvSpPr>
      <dsp:spPr>
        <a:xfrm>
          <a:off x="0" y="1121104"/>
          <a:ext cx="768376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F55175-59F1-CA4E-91B9-0865210E2452}">
      <dsp:nvSpPr>
        <dsp:cNvPr id="0" name=""/>
        <dsp:cNvSpPr/>
      </dsp:nvSpPr>
      <dsp:spPr>
        <a:xfrm>
          <a:off x="0" y="1121104"/>
          <a:ext cx="1536752" cy="1121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solidFill>
                <a:srgbClr val="073A7E"/>
              </a:solidFill>
              <a:latin typeface="Arial" panose="020B0604020202020204" pitchFamily="34" charset="0"/>
              <a:cs typeface="Arial" panose="020B0604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rPr>
            <a:t>Zero Project</a:t>
          </a:r>
          <a:endParaRPr lang="en-GB" sz="1800" kern="1200" dirty="0">
            <a:solidFill>
              <a:srgbClr val="073A7E"/>
            </a:solidFill>
            <a:latin typeface="Arial" panose="020B0604020202020204" pitchFamily="34" charset="0"/>
            <a:cs typeface="Arial" panose="020B0604020202020204" pitchFamily="34" charset="0"/>
          </a:endParaRPr>
        </a:p>
      </dsp:txBody>
      <dsp:txXfrm>
        <a:off x="0" y="1121104"/>
        <a:ext cx="1536752" cy="1121104"/>
      </dsp:txXfrm>
    </dsp:sp>
    <dsp:sp modelId="{FB43C43D-EE16-BD40-AAFC-1D27B43675AF}">
      <dsp:nvSpPr>
        <dsp:cNvPr id="0" name=""/>
        <dsp:cNvSpPr/>
      </dsp:nvSpPr>
      <dsp:spPr>
        <a:xfrm>
          <a:off x="1652008" y="1172014"/>
          <a:ext cx="6031751" cy="1018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solidFill>
                <a:srgbClr val="003976"/>
              </a:solidFill>
              <a:latin typeface="Arial" panose="020B0604020202020204" pitchFamily="34" charset="0"/>
              <a:cs typeface="Arial" panose="020B0604020202020204" pitchFamily="34" charset="0"/>
            </a:rPr>
            <a:t>Global programme which finds and shares models that help improve the lives and legal rights of disabled people. It has experience and information linked to employment from around the world.</a:t>
          </a:r>
        </a:p>
      </dsp:txBody>
      <dsp:txXfrm>
        <a:off x="1652008" y="1172014"/>
        <a:ext cx="6031751" cy="1018190"/>
      </dsp:txXfrm>
    </dsp:sp>
    <dsp:sp modelId="{7334149F-B526-A748-BDE1-93178B375E2C}">
      <dsp:nvSpPr>
        <dsp:cNvPr id="0" name=""/>
        <dsp:cNvSpPr/>
      </dsp:nvSpPr>
      <dsp:spPr>
        <a:xfrm>
          <a:off x="1536752" y="2190204"/>
          <a:ext cx="61470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6228F4-07AF-F74A-B834-B18CC8292C3D}">
      <dsp:nvSpPr>
        <dsp:cNvPr id="0" name=""/>
        <dsp:cNvSpPr/>
      </dsp:nvSpPr>
      <dsp:spPr>
        <a:xfrm>
          <a:off x="0" y="2242208"/>
          <a:ext cx="768376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93349A-7443-C440-A6EB-F1484B82A9FA}">
      <dsp:nvSpPr>
        <dsp:cNvPr id="0" name=""/>
        <dsp:cNvSpPr/>
      </dsp:nvSpPr>
      <dsp:spPr>
        <a:xfrm>
          <a:off x="0" y="2242208"/>
          <a:ext cx="1536752" cy="1121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solidFill>
                <a:srgbClr val="073A7E"/>
              </a:solidFill>
              <a:latin typeface="Arial" panose="020B0604020202020204" pitchFamily="34" charset="0"/>
              <a:cs typeface="Arial" panose="020B0604020202020204" pitchFamily="34" charset="0"/>
              <a:hlinkClick xmlns:r="http://schemas.openxmlformats.org/officeDocument/2006/relationships" r:id="rId3">
                <a:extLst>
                  <a:ext uri="{A12FA001-AC4F-418D-AE19-62706E023703}">
                    <ahyp:hlinkClr xmlns:ahyp="http://schemas.microsoft.com/office/drawing/2018/hyperlinkcolor" val="tx"/>
                  </a:ext>
                </a:extLst>
              </a:hlinkClick>
            </a:rPr>
            <a:t>Disability Hub</a:t>
          </a:r>
          <a:endParaRPr lang="en-GB" sz="1800" kern="1200" dirty="0">
            <a:solidFill>
              <a:srgbClr val="073A7E"/>
            </a:solidFill>
            <a:latin typeface="Arial" panose="020B0604020202020204" pitchFamily="34" charset="0"/>
            <a:cs typeface="Arial" panose="020B0604020202020204" pitchFamily="34" charset="0"/>
          </a:endParaRPr>
        </a:p>
      </dsp:txBody>
      <dsp:txXfrm>
        <a:off x="0" y="2242208"/>
        <a:ext cx="1536752" cy="1121104"/>
      </dsp:txXfrm>
    </dsp:sp>
    <dsp:sp modelId="{51972F37-6D3E-424C-8DA4-C40E62801E4A}">
      <dsp:nvSpPr>
        <dsp:cNvPr id="0" name=""/>
        <dsp:cNvSpPr/>
      </dsp:nvSpPr>
      <dsp:spPr>
        <a:xfrm>
          <a:off x="1652008" y="2293118"/>
          <a:ext cx="6031751" cy="1018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solidFill>
                <a:srgbClr val="073A7E"/>
              </a:solidFill>
              <a:latin typeface="Arial" panose="020B0604020202020204" pitchFamily="34" charset="0"/>
              <a:cs typeface="Arial" panose="020B0604020202020204" pitchFamily="34" charset="0"/>
            </a:rPr>
            <a:t>European network focused on promoting inclusive and sustainable businesses. They have a lot of resources linked to employment, inclusive workplaces, supply chain considerations and many other key topics.</a:t>
          </a:r>
        </a:p>
      </dsp:txBody>
      <dsp:txXfrm>
        <a:off x="1652008" y="2293118"/>
        <a:ext cx="6031751" cy="1018190"/>
      </dsp:txXfrm>
    </dsp:sp>
    <dsp:sp modelId="{762F9F30-9B9C-AC4E-AF9B-DF84FF96E83C}">
      <dsp:nvSpPr>
        <dsp:cNvPr id="0" name=""/>
        <dsp:cNvSpPr/>
      </dsp:nvSpPr>
      <dsp:spPr>
        <a:xfrm>
          <a:off x="1536752" y="3311309"/>
          <a:ext cx="61470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49B89C-F32F-9C4E-9D65-8471CB5238EE}">
      <dsp:nvSpPr>
        <dsp:cNvPr id="0" name=""/>
        <dsp:cNvSpPr/>
      </dsp:nvSpPr>
      <dsp:spPr>
        <a:xfrm>
          <a:off x="0" y="3363313"/>
          <a:ext cx="768376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20FB0A-992A-6A46-93BE-C2C2FD883A71}">
      <dsp:nvSpPr>
        <dsp:cNvPr id="0" name=""/>
        <dsp:cNvSpPr/>
      </dsp:nvSpPr>
      <dsp:spPr>
        <a:xfrm>
          <a:off x="0" y="3363313"/>
          <a:ext cx="1536752" cy="1121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solidFill>
                <a:srgbClr val="073A7E"/>
              </a:solidFill>
              <a:latin typeface="Arial" panose="020B0604020202020204" pitchFamily="34" charset="0"/>
              <a:cs typeface="Arial" panose="020B0604020202020204" pitchFamily="34" charset="0"/>
              <a:hlinkClick xmlns:r="http://schemas.openxmlformats.org/officeDocument/2006/relationships" r:id="rId4">
                <a:extLst>
                  <a:ext uri="{A12FA001-AC4F-418D-AE19-62706E023703}">
                    <ahyp:hlinkClr xmlns:ahyp="http://schemas.microsoft.com/office/drawing/2018/hyperlinkcolor" val="tx"/>
                  </a:ext>
                </a:extLst>
              </a:hlinkClick>
            </a:rPr>
            <a:t>ILO Global Business and Disability Network</a:t>
          </a:r>
          <a:endParaRPr lang="en-GB" sz="1800" kern="1200" dirty="0">
            <a:solidFill>
              <a:srgbClr val="073A7E"/>
            </a:solidFill>
            <a:latin typeface="Arial" panose="020B0604020202020204" pitchFamily="34" charset="0"/>
            <a:cs typeface="Arial" panose="020B0604020202020204" pitchFamily="34" charset="0"/>
          </a:endParaRPr>
        </a:p>
      </dsp:txBody>
      <dsp:txXfrm>
        <a:off x="0" y="3363313"/>
        <a:ext cx="1536752" cy="1121104"/>
      </dsp:txXfrm>
    </dsp:sp>
    <dsp:sp modelId="{7C9A47B6-29D4-C64B-A5D8-A609BAF30512}">
      <dsp:nvSpPr>
        <dsp:cNvPr id="0" name=""/>
        <dsp:cNvSpPr/>
      </dsp:nvSpPr>
      <dsp:spPr>
        <a:xfrm>
          <a:off x="1652008" y="3414223"/>
          <a:ext cx="6031751" cy="1018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solidFill>
                <a:srgbClr val="073A7E"/>
              </a:solidFill>
              <a:latin typeface="Arial" panose="020B0604020202020204" pitchFamily="34" charset="0"/>
              <a:cs typeface="Arial" panose="020B0604020202020204" pitchFamily="34" charset="0"/>
            </a:rPr>
            <a:t>Employer-led initiative supported by ILO which is providing help and resources which promote the inclusion of disabled people in workplaces around the world.</a:t>
          </a:r>
        </a:p>
      </dsp:txBody>
      <dsp:txXfrm>
        <a:off x="1652008" y="3414223"/>
        <a:ext cx="6031751" cy="1018190"/>
      </dsp:txXfrm>
    </dsp:sp>
    <dsp:sp modelId="{ABB2D5E8-C9A3-6E48-9580-01E63F03A8F1}">
      <dsp:nvSpPr>
        <dsp:cNvPr id="0" name=""/>
        <dsp:cNvSpPr/>
      </dsp:nvSpPr>
      <dsp:spPr>
        <a:xfrm>
          <a:off x="1536752" y="4432413"/>
          <a:ext cx="61470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A75DED-55E6-BC4E-92A9-9FFB6E13CBA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FD91D7C-8595-2F47-A118-B3E2A3F16DE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01706C-E4CE-8D46-92F9-A48AB9002022}" type="datetimeFigureOut">
              <a:rPr lang="en-GB" smtClean="0"/>
              <a:t>12/07/2023</a:t>
            </a:fld>
            <a:endParaRPr lang="en-GB"/>
          </a:p>
        </p:txBody>
      </p:sp>
      <p:sp>
        <p:nvSpPr>
          <p:cNvPr id="4" name="Footer Placeholder 3">
            <a:extLst>
              <a:ext uri="{FF2B5EF4-FFF2-40B4-BE49-F238E27FC236}">
                <a16:creationId xmlns:a16="http://schemas.microsoft.com/office/drawing/2014/main" id="{B9898750-4792-CC4F-B108-36770FE297C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7E3EFFAE-C73C-B541-8517-1F68CBB5AC4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5728A3C-BEDE-E44B-ACBE-CC116A220D59}" type="slidenum">
              <a:rPr lang="en-GB" smtClean="0"/>
              <a:t>‹#›</a:t>
            </a:fld>
            <a:endParaRPr lang="en-GB"/>
          </a:p>
        </p:txBody>
      </p:sp>
    </p:spTree>
    <p:extLst>
      <p:ext uri="{BB962C8B-B14F-4D97-AF65-F5344CB8AC3E}">
        <p14:creationId xmlns:p14="http://schemas.microsoft.com/office/powerpoint/2010/main" val="1199088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349617-DA28-0643-9648-C0BD7FC206DB}" type="datetimeFigureOut">
              <a:rPr lang="en-US" smtClean="0"/>
              <a:t>7/12/2023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D7A9A3-A7A2-D14F-81C3-A5A73DA22437}" type="slidenum">
              <a:rPr lang="en-US" smtClean="0"/>
              <a:t>‹#›</a:t>
            </a:fld>
            <a:endParaRPr lang="en-US"/>
          </a:p>
        </p:txBody>
      </p:sp>
    </p:spTree>
    <p:extLst>
      <p:ext uri="{BB962C8B-B14F-4D97-AF65-F5344CB8AC3E}">
        <p14:creationId xmlns:p14="http://schemas.microsoft.com/office/powerpoint/2010/main" val="3422866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icedfacility.or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icedfacility.or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disabilitydataportal.co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documents.worldbank.org/curated/en/437451528442789278/pdf/126977-WP-PUBLIC-DisabilityInclusionAccountabilitydigital.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8D7A9A3-A7A2-D14F-81C3-A5A73DA22437}" type="slidenum">
              <a:rPr lang="en-US" smtClean="0"/>
              <a:t>1</a:t>
            </a:fld>
            <a:endParaRPr lang="en-US"/>
          </a:p>
        </p:txBody>
      </p:sp>
    </p:spTree>
    <p:extLst>
      <p:ext uri="{BB962C8B-B14F-4D97-AF65-F5344CB8AC3E}">
        <p14:creationId xmlns:p14="http://schemas.microsoft.com/office/powerpoint/2010/main" val="3381700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D7A9A3-A7A2-D14F-81C3-A5A73DA22437}" type="slidenum">
              <a:rPr lang="en-US" smtClean="0"/>
              <a:t>11</a:t>
            </a:fld>
            <a:endParaRPr lang="en-US"/>
          </a:p>
        </p:txBody>
      </p:sp>
    </p:spTree>
    <p:extLst>
      <p:ext uri="{BB962C8B-B14F-4D97-AF65-F5344CB8AC3E}">
        <p14:creationId xmlns:p14="http://schemas.microsoft.com/office/powerpoint/2010/main" val="2779026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lack power/voice of disabled people</a:t>
            </a:r>
          </a:p>
          <a:p>
            <a:pPr lvl="1"/>
            <a:r>
              <a:rPr lang="en-US" dirty="0"/>
              <a:t>assumed barrier </a:t>
            </a:r>
            <a:r>
              <a:rPr lang="en-US" i="1" dirty="0"/>
              <a:t>is</a:t>
            </a:r>
            <a:r>
              <a:rPr lang="en-US" dirty="0"/>
              <a:t> </a:t>
            </a:r>
            <a:r>
              <a:rPr lang="en-US" i="1" dirty="0"/>
              <a:t>disability</a:t>
            </a:r>
          </a:p>
          <a:p>
            <a:pPr lvl="1"/>
            <a:r>
              <a:rPr lang="en-US" dirty="0"/>
              <a:t>no universal acceptance that disability impacts development outcomes</a:t>
            </a:r>
          </a:p>
          <a:p>
            <a:pPr lvl="1"/>
            <a:r>
              <a:rPr lang="en-US" dirty="0"/>
              <a:t>data gaps</a:t>
            </a:r>
          </a:p>
          <a:p>
            <a:endParaRPr lang="en-US" dirty="0"/>
          </a:p>
        </p:txBody>
      </p:sp>
      <p:sp>
        <p:nvSpPr>
          <p:cNvPr id="4" name="Slide Number Placeholder 3"/>
          <p:cNvSpPr>
            <a:spLocks noGrp="1"/>
          </p:cNvSpPr>
          <p:nvPr>
            <p:ph type="sldNum" sz="quarter" idx="5"/>
          </p:nvPr>
        </p:nvSpPr>
        <p:spPr/>
        <p:txBody>
          <a:bodyPr/>
          <a:lstStyle/>
          <a:p>
            <a:fld id="{88D7A9A3-A7A2-D14F-81C3-A5A73DA22437}" type="slidenum">
              <a:rPr lang="en-US" smtClean="0"/>
              <a:t>13</a:t>
            </a:fld>
            <a:endParaRPr lang="en-US"/>
          </a:p>
        </p:txBody>
      </p:sp>
    </p:spTree>
    <p:extLst>
      <p:ext uri="{BB962C8B-B14F-4D97-AF65-F5344CB8AC3E}">
        <p14:creationId xmlns:p14="http://schemas.microsoft.com/office/powerpoint/2010/main" val="815188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Useful information from ‘Making the future of work inclusive of people with disabilities’ by Disability Hub Europe, </a:t>
            </a:r>
          </a:p>
        </p:txBody>
      </p:sp>
      <p:sp>
        <p:nvSpPr>
          <p:cNvPr id="4" name="Slide Number Placeholder 3"/>
          <p:cNvSpPr>
            <a:spLocks noGrp="1"/>
          </p:cNvSpPr>
          <p:nvPr>
            <p:ph type="sldNum" sz="quarter" idx="5"/>
          </p:nvPr>
        </p:nvSpPr>
        <p:spPr/>
        <p:txBody>
          <a:bodyPr/>
          <a:lstStyle/>
          <a:p>
            <a:fld id="{88D7A9A3-A7A2-D14F-81C3-A5A73DA22437}" type="slidenum">
              <a:rPr lang="en-US" smtClean="0"/>
              <a:t>14</a:t>
            </a:fld>
            <a:endParaRPr lang="en-US"/>
          </a:p>
        </p:txBody>
      </p:sp>
    </p:spTree>
    <p:extLst>
      <p:ext uri="{BB962C8B-B14F-4D97-AF65-F5344CB8AC3E}">
        <p14:creationId xmlns:p14="http://schemas.microsoft.com/office/powerpoint/2010/main" val="1174053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http://icedfacility.org/</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Infrastructure and Cities for Economic Development</a:t>
            </a:r>
          </a:p>
          <a:p>
            <a:endParaRPr lang="en-GB" dirty="0"/>
          </a:p>
        </p:txBody>
      </p:sp>
      <p:sp>
        <p:nvSpPr>
          <p:cNvPr id="4" name="Slide Number Placeholder 3"/>
          <p:cNvSpPr>
            <a:spLocks noGrp="1"/>
          </p:cNvSpPr>
          <p:nvPr>
            <p:ph type="sldNum" sz="quarter" idx="5"/>
          </p:nvPr>
        </p:nvSpPr>
        <p:spPr/>
        <p:txBody>
          <a:bodyPr/>
          <a:lstStyle/>
          <a:p>
            <a:fld id="{88D7A9A3-A7A2-D14F-81C3-A5A73DA22437}" type="slidenum">
              <a:rPr lang="en-US" smtClean="0"/>
              <a:t>15</a:t>
            </a:fld>
            <a:endParaRPr lang="en-US"/>
          </a:p>
        </p:txBody>
      </p:sp>
    </p:spTree>
    <p:extLst>
      <p:ext uri="{BB962C8B-B14F-4D97-AF65-F5344CB8AC3E}">
        <p14:creationId xmlns:p14="http://schemas.microsoft.com/office/powerpoint/2010/main" val="1364869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http://icedfacility.org/</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Infrastructure and Cities for Economic Development</a:t>
            </a:r>
          </a:p>
          <a:p>
            <a:endParaRPr lang="en-GB" dirty="0"/>
          </a:p>
        </p:txBody>
      </p:sp>
      <p:sp>
        <p:nvSpPr>
          <p:cNvPr id="4" name="Slide Number Placeholder 3"/>
          <p:cNvSpPr>
            <a:spLocks noGrp="1"/>
          </p:cNvSpPr>
          <p:nvPr>
            <p:ph type="sldNum" sz="quarter" idx="5"/>
          </p:nvPr>
        </p:nvSpPr>
        <p:spPr/>
        <p:txBody>
          <a:bodyPr/>
          <a:lstStyle/>
          <a:p>
            <a:fld id="{88D7A9A3-A7A2-D14F-81C3-A5A73DA22437}" type="slidenum">
              <a:rPr lang="en-US" smtClean="0"/>
              <a:t>16</a:t>
            </a:fld>
            <a:endParaRPr lang="en-US"/>
          </a:p>
        </p:txBody>
      </p:sp>
    </p:spTree>
    <p:extLst>
      <p:ext uri="{BB962C8B-B14F-4D97-AF65-F5344CB8AC3E}">
        <p14:creationId xmlns:p14="http://schemas.microsoft.com/office/powerpoint/2010/main" val="2799325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8D7A9A3-A7A2-D14F-81C3-A5A73DA22437}" type="slidenum">
              <a:rPr lang="en-US" smtClean="0"/>
              <a:t>17</a:t>
            </a:fld>
            <a:endParaRPr lang="en-US"/>
          </a:p>
        </p:txBody>
      </p:sp>
    </p:spTree>
    <p:extLst>
      <p:ext uri="{BB962C8B-B14F-4D97-AF65-F5344CB8AC3E}">
        <p14:creationId xmlns:p14="http://schemas.microsoft.com/office/powerpoint/2010/main" val="1810705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8D7A9A3-A7A2-D14F-81C3-A5A73DA22437}" type="slidenum">
              <a:rPr lang="en-US" smtClean="0"/>
              <a:t>18</a:t>
            </a:fld>
            <a:endParaRPr lang="en-US"/>
          </a:p>
        </p:txBody>
      </p:sp>
    </p:spTree>
    <p:extLst>
      <p:ext uri="{BB962C8B-B14F-4D97-AF65-F5344CB8AC3E}">
        <p14:creationId xmlns:p14="http://schemas.microsoft.com/office/powerpoint/2010/main" val="1105411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Getting disability into business case development very important. That is more than just filling out the section on disability though – if we adopt a barriers approach it is possible to add potential barriers information into the problems section / identifying key issues the programme will address / evidence around key issues (like in SRH for example considering the issues faced by young women with disabilities). </a:t>
            </a:r>
          </a:p>
          <a:p>
            <a:r>
              <a:rPr lang="en-GB" dirty="0"/>
              <a:t>How partners understand disability is really important – often find that they do not. Issues in humanitarian contexts for example where programme has intention to include but partners on the ground had no capacity. Important to check this out (pre-market engagement can raise this)</a:t>
            </a:r>
          </a:p>
          <a:p>
            <a:r>
              <a:rPr lang="en-GB" dirty="0"/>
              <a:t>Ensure there are resources built in to add capacity around inclusion. Through training for example</a:t>
            </a:r>
          </a:p>
          <a:p>
            <a:r>
              <a:rPr lang="en-GB" dirty="0"/>
              <a:t>Have to see disability as an indicator – want to see parity indicators set. If doing SRH intervention then we need to see how many young people with disabilities are accessing the services for example.</a:t>
            </a:r>
          </a:p>
          <a:p>
            <a:endParaRPr lang="en-GB" dirty="0"/>
          </a:p>
        </p:txBody>
      </p:sp>
      <p:sp>
        <p:nvSpPr>
          <p:cNvPr id="4" name="Slide Number Placeholder 3"/>
          <p:cNvSpPr>
            <a:spLocks noGrp="1"/>
          </p:cNvSpPr>
          <p:nvPr>
            <p:ph type="sldNum" sz="quarter" idx="5"/>
          </p:nvPr>
        </p:nvSpPr>
        <p:spPr/>
        <p:txBody>
          <a:bodyPr/>
          <a:lstStyle/>
          <a:p>
            <a:fld id="{88D7A9A3-A7A2-D14F-81C3-A5A73DA22437}" type="slidenum">
              <a:rPr lang="en-US" smtClean="0"/>
              <a:t>19</a:t>
            </a:fld>
            <a:endParaRPr lang="en-US"/>
          </a:p>
        </p:txBody>
      </p:sp>
    </p:spTree>
    <p:extLst>
      <p:ext uri="{BB962C8B-B14F-4D97-AF65-F5344CB8AC3E}">
        <p14:creationId xmlns:p14="http://schemas.microsoft.com/office/powerpoint/2010/main" val="16092294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D7A9A3-A7A2-D14F-81C3-A5A73DA224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27969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D7A9A3-A7A2-D14F-81C3-A5A73DA224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0753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a:p>
            <a:endParaRPr lang="en-GB" dirty="0"/>
          </a:p>
          <a:p>
            <a:endParaRPr lang="en-US" altLang="en-US" dirty="0">
              <a:solidFill>
                <a:srgbClr val="003976"/>
              </a:solidFill>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88D7A9A3-A7A2-D14F-81C3-A5A73DA22437}" type="slidenum">
              <a:rPr lang="en-US" smtClean="0"/>
              <a:t>2</a:t>
            </a:fld>
            <a:endParaRPr lang="en-US"/>
          </a:p>
        </p:txBody>
      </p:sp>
    </p:spTree>
    <p:extLst>
      <p:ext uri="{BB962C8B-B14F-4D97-AF65-F5344CB8AC3E}">
        <p14:creationId xmlns:p14="http://schemas.microsoft.com/office/powerpoint/2010/main" val="12999376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D7A9A3-A7A2-D14F-81C3-A5A73DA224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30603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D7A9A3-A7A2-D14F-81C3-A5A73DA224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36941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8D7A9A3-A7A2-D14F-81C3-A5A73DA22437}" type="slidenum">
              <a:rPr lang="en-US" smtClean="0"/>
              <a:t>25</a:t>
            </a:fld>
            <a:endParaRPr lang="en-US"/>
          </a:p>
        </p:txBody>
      </p:sp>
    </p:spTree>
    <p:extLst>
      <p:ext uri="{BB962C8B-B14F-4D97-AF65-F5344CB8AC3E}">
        <p14:creationId xmlns:p14="http://schemas.microsoft.com/office/powerpoint/2010/main" val="2829210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General introduction to the way that DFID has prioritized disability. Very big step change from previous Disability Framework.</a:t>
            </a:r>
          </a:p>
          <a:p>
            <a:pPr lvl="1"/>
            <a:r>
              <a:rPr lang="en-US" dirty="0"/>
              <a:t>Greater scrutiny on the department now – just finalized the second International Development Committee inquiry (report July 2019), but also greater awareness around its importance. Leave no one behind agenda has been extremely powerful in pushing this agenda.</a:t>
            </a:r>
          </a:p>
          <a:p>
            <a:pPr lvl="1"/>
            <a:r>
              <a:rPr lang="en-US" dirty="0"/>
              <a:t>Commitments are significant and at the root as it has always been, is ‘nothing about us without us.’</a:t>
            </a:r>
          </a:p>
          <a:p>
            <a:endParaRPr lang="en-GB" dirty="0"/>
          </a:p>
          <a:p>
            <a:endParaRPr lang="en-US" altLang="en-US" dirty="0">
              <a:solidFill>
                <a:srgbClr val="003976"/>
              </a:solidFill>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88D7A9A3-A7A2-D14F-81C3-A5A73DA22437}" type="slidenum">
              <a:rPr lang="en-US" smtClean="0"/>
              <a:t>3</a:t>
            </a:fld>
            <a:endParaRPr lang="en-US"/>
          </a:p>
        </p:txBody>
      </p:sp>
    </p:spTree>
    <p:extLst>
      <p:ext uri="{BB962C8B-B14F-4D97-AF65-F5344CB8AC3E}">
        <p14:creationId xmlns:p14="http://schemas.microsoft.com/office/powerpoint/2010/main" val="1880123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altLang="en-US" dirty="0">
              <a:solidFill>
                <a:srgbClr val="003976"/>
              </a:solidFill>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88D7A9A3-A7A2-D14F-81C3-A5A73DA22437}" type="slidenum">
              <a:rPr lang="en-US" smtClean="0"/>
              <a:t>4</a:t>
            </a:fld>
            <a:endParaRPr lang="en-US"/>
          </a:p>
        </p:txBody>
      </p:sp>
    </p:spTree>
    <p:extLst>
      <p:ext uri="{BB962C8B-B14F-4D97-AF65-F5344CB8AC3E}">
        <p14:creationId xmlns:p14="http://schemas.microsoft.com/office/powerpoint/2010/main" val="185146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on prevalence:</a:t>
            </a:r>
          </a:p>
          <a:p>
            <a:pPr marL="800100" lvl="2" indent="-342900">
              <a:spcBef>
                <a:spcPct val="20000"/>
              </a:spcBef>
              <a:buFont typeface="Arial"/>
              <a:buChar char="•"/>
            </a:pPr>
            <a:r>
              <a:rPr lang="en-US" altLang="en-US" dirty="0">
                <a:solidFill>
                  <a:srgbClr val="003976"/>
                </a:solidFill>
                <a:latin typeface="Arial" panose="020B0604020202020204" pitchFamily="34" charset="0"/>
                <a:cs typeface="Arial" panose="020B0604020202020204" pitchFamily="34" charset="0"/>
              </a:rPr>
              <a:t>Number of children (0-14 years) – 5.2%</a:t>
            </a:r>
          </a:p>
          <a:p>
            <a:pPr marL="800100" lvl="2" indent="-342900">
              <a:spcBef>
                <a:spcPct val="20000"/>
              </a:spcBef>
              <a:buFont typeface="Arial"/>
              <a:buChar char="•"/>
            </a:pPr>
            <a:r>
              <a:rPr lang="en-US" altLang="en-US" dirty="0">
                <a:solidFill>
                  <a:srgbClr val="003976"/>
                </a:solidFill>
                <a:latin typeface="Arial" panose="020B0604020202020204" pitchFamily="34" charset="0"/>
                <a:cs typeface="Arial" panose="020B0604020202020204" pitchFamily="34" charset="0"/>
              </a:rPr>
              <a:t>Number of adults (15-59 years) –  14.2%</a:t>
            </a:r>
          </a:p>
          <a:p>
            <a:pPr marL="800100" lvl="2" indent="-342900">
              <a:spcBef>
                <a:spcPct val="20000"/>
              </a:spcBef>
              <a:buFont typeface="Arial"/>
              <a:buChar char="•"/>
            </a:pPr>
            <a:r>
              <a:rPr lang="en-US" altLang="en-US" dirty="0">
                <a:solidFill>
                  <a:srgbClr val="003976"/>
                </a:solidFill>
                <a:latin typeface="Arial" panose="020B0604020202020204" pitchFamily="34" charset="0"/>
                <a:cs typeface="Arial" panose="020B0604020202020204" pitchFamily="34" charset="0"/>
              </a:rPr>
              <a:t>Number of older adults (60+ years) – 45.5%</a:t>
            </a:r>
          </a:p>
          <a:p>
            <a:endParaRPr lang="en-GB" dirty="0"/>
          </a:p>
        </p:txBody>
      </p:sp>
      <p:sp>
        <p:nvSpPr>
          <p:cNvPr id="4" name="Slide Number Placeholder 3"/>
          <p:cNvSpPr>
            <a:spLocks noGrp="1"/>
          </p:cNvSpPr>
          <p:nvPr>
            <p:ph type="sldNum" sz="quarter" idx="5"/>
          </p:nvPr>
        </p:nvSpPr>
        <p:spPr/>
        <p:txBody>
          <a:bodyPr/>
          <a:lstStyle/>
          <a:p>
            <a:fld id="{88D7A9A3-A7A2-D14F-81C3-A5A73DA22437}" type="slidenum">
              <a:rPr lang="en-US" smtClean="0"/>
              <a:t>6</a:t>
            </a:fld>
            <a:endParaRPr lang="en-US"/>
          </a:p>
        </p:txBody>
      </p:sp>
    </p:spTree>
    <p:extLst>
      <p:ext uri="{BB962C8B-B14F-4D97-AF65-F5344CB8AC3E}">
        <p14:creationId xmlns:p14="http://schemas.microsoft.com/office/powerpoint/2010/main" val="3314985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on prevalence:</a:t>
            </a:r>
          </a:p>
          <a:p>
            <a:pPr marL="800100" lvl="2" indent="-342900">
              <a:spcBef>
                <a:spcPct val="20000"/>
              </a:spcBef>
              <a:buFont typeface="Arial"/>
              <a:buChar char="•"/>
            </a:pPr>
            <a:r>
              <a:rPr lang="en-US" altLang="en-US" dirty="0">
                <a:solidFill>
                  <a:srgbClr val="003976"/>
                </a:solidFill>
                <a:latin typeface="Arial" panose="020B0604020202020204" pitchFamily="34" charset="0"/>
                <a:cs typeface="Arial" panose="020B0604020202020204" pitchFamily="34" charset="0"/>
              </a:rPr>
              <a:t>Number of children (0-14 years) – 5.2%</a:t>
            </a:r>
          </a:p>
          <a:p>
            <a:pPr marL="800100" lvl="2" indent="-342900">
              <a:spcBef>
                <a:spcPct val="20000"/>
              </a:spcBef>
              <a:buFont typeface="Arial"/>
              <a:buChar char="•"/>
            </a:pPr>
            <a:r>
              <a:rPr lang="en-US" altLang="en-US" dirty="0">
                <a:solidFill>
                  <a:srgbClr val="003976"/>
                </a:solidFill>
                <a:latin typeface="Arial" panose="020B0604020202020204" pitchFamily="34" charset="0"/>
                <a:cs typeface="Arial" panose="020B0604020202020204" pitchFamily="34" charset="0"/>
              </a:rPr>
              <a:t>Number of adults (15-59 years) –  14.2%</a:t>
            </a:r>
          </a:p>
          <a:p>
            <a:pPr marL="800100" lvl="2" indent="-342900">
              <a:spcBef>
                <a:spcPct val="20000"/>
              </a:spcBef>
              <a:buFont typeface="Arial"/>
              <a:buChar char="•"/>
            </a:pPr>
            <a:r>
              <a:rPr lang="en-US" altLang="en-US" dirty="0">
                <a:solidFill>
                  <a:srgbClr val="003976"/>
                </a:solidFill>
                <a:latin typeface="Arial" panose="020B0604020202020204" pitchFamily="34" charset="0"/>
                <a:cs typeface="Arial" panose="020B0604020202020204" pitchFamily="34" charset="0"/>
              </a:rPr>
              <a:t>Number of older adults (60+ years) – 45.5%</a:t>
            </a:r>
          </a:p>
          <a:p>
            <a:endParaRPr lang="en-GB" dirty="0"/>
          </a:p>
        </p:txBody>
      </p:sp>
      <p:sp>
        <p:nvSpPr>
          <p:cNvPr id="4" name="Slide Number Placeholder 3"/>
          <p:cNvSpPr>
            <a:spLocks noGrp="1"/>
          </p:cNvSpPr>
          <p:nvPr>
            <p:ph type="sldNum" sz="quarter" idx="5"/>
          </p:nvPr>
        </p:nvSpPr>
        <p:spPr/>
        <p:txBody>
          <a:bodyPr/>
          <a:lstStyle/>
          <a:p>
            <a:fld id="{88D7A9A3-A7A2-D14F-81C3-A5A73DA22437}" type="slidenum">
              <a:rPr lang="en-US" smtClean="0"/>
              <a:t>7</a:t>
            </a:fld>
            <a:endParaRPr lang="en-US"/>
          </a:p>
        </p:txBody>
      </p:sp>
    </p:spTree>
    <p:extLst>
      <p:ext uri="{BB962C8B-B14F-4D97-AF65-F5344CB8AC3E}">
        <p14:creationId xmlns:p14="http://schemas.microsoft.com/office/powerpoint/2010/main" val="1260776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terms of impact – has significant implications as noted in the WHO World Disability Report:</a:t>
            </a:r>
          </a:p>
          <a:p>
            <a:r>
              <a:rPr lang="en-GB" dirty="0"/>
              <a:t>Disabled children less likely to attend school or to receive adequate, accessible education</a:t>
            </a:r>
          </a:p>
          <a:p>
            <a:r>
              <a:rPr lang="en-GB" dirty="0"/>
              <a:t>Means disabled young people are less prepared for independence – find it more difficult to gain employment, start business or to earn an income</a:t>
            </a:r>
          </a:p>
          <a:p>
            <a:r>
              <a:rPr lang="en-GB" dirty="0"/>
              <a:t>Less access to comprehensive sexuality education; to vital health interventions (such as vaccinations); to citizen accountability mechanism etc....</a:t>
            </a:r>
          </a:p>
          <a:p>
            <a:r>
              <a:rPr lang="en-GB" dirty="0"/>
              <a:t>Their specific health needs more likely to be overlooked – lack of </a:t>
            </a:r>
            <a:r>
              <a:rPr lang="en-GB" dirty="0" err="1"/>
              <a:t>habilitation</a:t>
            </a:r>
            <a:r>
              <a:rPr lang="en-GB" dirty="0"/>
              <a:t>/rehabilitation programmes; AT</a:t>
            </a:r>
            <a:r>
              <a:rPr lang="en-GB"/>
              <a:t>; CBR </a:t>
            </a:r>
            <a:r>
              <a:rPr lang="en-GB" dirty="0"/>
              <a:t>etc</a:t>
            </a:r>
          </a:p>
          <a:p>
            <a:endParaRPr lang="en-GB" dirty="0"/>
          </a:p>
        </p:txBody>
      </p:sp>
      <p:sp>
        <p:nvSpPr>
          <p:cNvPr id="4" name="Slide Number Placeholder 3"/>
          <p:cNvSpPr>
            <a:spLocks noGrp="1"/>
          </p:cNvSpPr>
          <p:nvPr>
            <p:ph type="sldNum" sz="quarter" idx="5"/>
          </p:nvPr>
        </p:nvSpPr>
        <p:spPr/>
        <p:txBody>
          <a:bodyPr/>
          <a:lstStyle/>
          <a:p>
            <a:fld id="{88D7A9A3-A7A2-D14F-81C3-A5A73DA22437}" type="slidenum">
              <a:rPr lang="en-US" smtClean="0"/>
              <a:t>8</a:t>
            </a:fld>
            <a:endParaRPr lang="en-US"/>
          </a:p>
        </p:txBody>
      </p:sp>
    </p:spTree>
    <p:extLst>
      <p:ext uri="{BB962C8B-B14F-4D97-AF65-F5344CB8AC3E}">
        <p14:creationId xmlns:p14="http://schemas.microsoft.com/office/powerpoint/2010/main" val="4162539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Data sources:</a:t>
            </a:r>
          </a:p>
          <a:p>
            <a:r>
              <a:rPr lang="en-GB" dirty="0"/>
              <a:t>UK – 2015/16 Family Resource Survey + Papworth Trust (2018), Facts and Figures 2018: Disability in the United Kingdom. Using Functional limitations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Uganda – 2016 Census Utilised WGQs</a:t>
            </a:r>
          </a:p>
          <a:p>
            <a:r>
              <a:rPr lang="en-GB" dirty="0"/>
              <a:t>Bangladesh – 2011 Census. Utilised a binary self declaration – do you have a disability?</a:t>
            </a:r>
          </a:p>
          <a:p>
            <a:r>
              <a:rPr lang="en-GB" dirty="0"/>
              <a:t>Kenya – 2009 Census. Utilised a binary self declaration – do you have a disability?</a:t>
            </a:r>
          </a:p>
          <a:p>
            <a:r>
              <a:rPr lang="en-GB" dirty="0"/>
              <a:t>Brazil – 2010 Census. Utilised WGQs</a:t>
            </a:r>
          </a:p>
          <a:p>
            <a:endParaRPr lang="en-GB" dirty="0"/>
          </a:p>
          <a:p>
            <a:r>
              <a:rPr lang="en-GB" dirty="0"/>
              <a:t>See </a:t>
            </a:r>
            <a:r>
              <a:rPr lang="en-GB" dirty="0">
                <a:hlinkClick r:id="rId3"/>
              </a:rPr>
              <a:t>https://www.disabilitydataportal.com/</a:t>
            </a:r>
            <a:r>
              <a:rPr lang="en-GB" dirty="0"/>
              <a:t> for more information on disability data</a:t>
            </a:r>
          </a:p>
          <a:p>
            <a:endParaRPr lang="en-GB" dirty="0"/>
          </a:p>
          <a:p>
            <a:endParaRPr lang="en-US" altLang="en-US" dirty="0">
              <a:solidFill>
                <a:srgbClr val="003976"/>
              </a:solidFill>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88D7A9A3-A7A2-D14F-81C3-A5A73DA22437}" type="slidenum">
              <a:rPr lang="en-US" smtClean="0"/>
              <a:t>9</a:t>
            </a:fld>
            <a:endParaRPr lang="en-US"/>
          </a:p>
        </p:txBody>
      </p:sp>
    </p:spTree>
    <p:extLst>
      <p:ext uri="{BB962C8B-B14F-4D97-AF65-F5344CB8AC3E}">
        <p14:creationId xmlns:p14="http://schemas.microsoft.com/office/powerpoint/2010/main" val="2784714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Ensure the presenter reads out the Key SDG areas</a:t>
            </a:r>
          </a:p>
          <a:p>
            <a:r>
              <a:rPr lang="en-US" dirty="0"/>
              <a:t>Also important to note that there are a lot of opportunities for working inclusively across all SDGs</a:t>
            </a:r>
          </a:p>
          <a:p>
            <a:r>
              <a:rPr lang="en-US" dirty="0"/>
              <a:t>Mention too that the World Bank is committed to doing more with its disability inclusion and accountability- </a:t>
            </a:r>
            <a:r>
              <a:rPr lang="en-GB" dirty="0">
                <a:hlinkClick r:id="rId3"/>
              </a:rPr>
              <a:t>http://documents.worldbank.org/curated/en/437451528442789278/pdf/126977-WP-PUBLIC-DisabilityInclusionAccountabilitydigital.pdf</a:t>
            </a:r>
            <a:endParaRPr lang="en-GB" dirty="0"/>
          </a:p>
          <a:p>
            <a:endParaRPr lang="en-US" dirty="0"/>
          </a:p>
        </p:txBody>
      </p:sp>
      <p:sp>
        <p:nvSpPr>
          <p:cNvPr id="4" name="Slide Number Placeholder 3"/>
          <p:cNvSpPr>
            <a:spLocks noGrp="1"/>
          </p:cNvSpPr>
          <p:nvPr>
            <p:ph type="sldNum" sz="quarter" idx="5"/>
          </p:nvPr>
        </p:nvSpPr>
        <p:spPr/>
        <p:txBody>
          <a:bodyPr/>
          <a:lstStyle/>
          <a:p>
            <a:fld id="{88D7A9A3-A7A2-D14F-81C3-A5A73DA22437}" type="slidenum">
              <a:rPr lang="en-US" smtClean="0"/>
              <a:t>10</a:t>
            </a:fld>
            <a:endParaRPr lang="en-US"/>
          </a:p>
        </p:txBody>
      </p:sp>
    </p:spTree>
    <p:extLst>
      <p:ext uri="{BB962C8B-B14F-4D97-AF65-F5344CB8AC3E}">
        <p14:creationId xmlns:p14="http://schemas.microsoft.com/office/powerpoint/2010/main" val="1708405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874F1869-12B5-5644-A648-3F8750D2D4C6}" type="datetime1">
              <a:rPr lang="en-GB" smtClean="0"/>
              <a:t>12/07/2023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744F3-5B1E-CE4C-84A2-8F9B119D4B46}" type="slidenum">
              <a:rPr lang="en-US" smtClean="0"/>
              <a:t>‹#›</a:t>
            </a:fld>
            <a:endParaRPr lang="en-US"/>
          </a:p>
        </p:txBody>
      </p:sp>
    </p:spTree>
    <p:extLst>
      <p:ext uri="{BB962C8B-B14F-4D97-AF65-F5344CB8AC3E}">
        <p14:creationId xmlns:p14="http://schemas.microsoft.com/office/powerpoint/2010/main" val="1054696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3C16908-BE22-7A47-9BF0-789D5567BC7E}" type="datetime1">
              <a:rPr lang="en-GB" smtClean="0"/>
              <a:t>12/07/2023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744F3-5B1E-CE4C-84A2-8F9B119D4B46}" type="slidenum">
              <a:rPr lang="en-US" smtClean="0"/>
              <a:t>‹#›</a:t>
            </a:fld>
            <a:endParaRPr lang="en-US"/>
          </a:p>
        </p:txBody>
      </p:sp>
    </p:spTree>
    <p:extLst>
      <p:ext uri="{BB962C8B-B14F-4D97-AF65-F5344CB8AC3E}">
        <p14:creationId xmlns:p14="http://schemas.microsoft.com/office/powerpoint/2010/main" val="3540351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0B5E521-DE90-4141-8A47-20B76D196F6F}" type="datetime1">
              <a:rPr lang="en-GB" smtClean="0"/>
              <a:t>12/07/2023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744F3-5B1E-CE4C-84A2-8F9B119D4B46}" type="slidenum">
              <a:rPr lang="en-US" smtClean="0"/>
              <a:t>‹#›</a:t>
            </a:fld>
            <a:endParaRPr lang="en-US"/>
          </a:p>
        </p:txBody>
      </p:sp>
    </p:spTree>
    <p:extLst>
      <p:ext uri="{BB962C8B-B14F-4D97-AF65-F5344CB8AC3E}">
        <p14:creationId xmlns:p14="http://schemas.microsoft.com/office/powerpoint/2010/main" val="952186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86C9E81A-F719-9F41-87F1-02917217A1C8}"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744F3-5B1E-CE4C-84A2-8F9B119D4B46}" type="slidenum">
              <a:rPr lang="en-US" smtClean="0"/>
              <a:t>‹#›</a:t>
            </a:fld>
            <a:endParaRPr lang="en-US"/>
          </a:p>
        </p:txBody>
      </p:sp>
    </p:spTree>
    <p:extLst>
      <p:ext uri="{BB962C8B-B14F-4D97-AF65-F5344CB8AC3E}">
        <p14:creationId xmlns:p14="http://schemas.microsoft.com/office/powerpoint/2010/main" val="3856814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6C9E81A-F719-9F41-87F1-02917217A1C8}"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744F3-5B1E-CE4C-84A2-8F9B119D4B46}" type="slidenum">
              <a:rPr lang="en-US" smtClean="0"/>
              <a:t>‹#›</a:t>
            </a:fld>
            <a:endParaRPr lang="en-US"/>
          </a:p>
        </p:txBody>
      </p:sp>
    </p:spTree>
    <p:extLst>
      <p:ext uri="{BB962C8B-B14F-4D97-AF65-F5344CB8AC3E}">
        <p14:creationId xmlns:p14="http://schemas.microsoft.com/office/powerpoint/2010/main" val="1385011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6C9E81A-F719-9F41-87F1-02917217A1C8}"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744F3-5B1E-CE4C-84A2-8F9B119D4B46}" type="slidenum">
              <a:rPr lang="en-US" smtClean="0"/>
              <a:t>‹#›</a:t>
            </a:fld>
            <a:endParaRPr lang="en-US"/>
          </a:p>
        </p:txBody>
      </p:sp>
    </p:spTree>
    <p:extLst>
      <p:ext uri="{BB962C8B-B14F-4D97-AF65-F5344CB8AC3E}">
        <p14:creationId xmlns:p14="http://schemas.microsoft.com/office/powerpoint/2010/main" val="3015503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86C9E81A-F719-9F41-87F1-02917217A1C8}" type="datetimeFigureOut">
              <a:rPr lang="en-US" smtClean="0"/>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B744F3-5B1E-CE4C-84A2-8F9B119D4B46}" type="slidenum">
              <a:rPr lang="en-US" smtClean="0"/>
              <a:t>‹#›</a:t>
            </a:fld>
            <a:endParaRPr lang="en-US"/>
          </a:p>
        </p:txBody>
      </p:sp>
    </p:spTree>
    <p:extLst>
      <p:ext uri="{BB962C8B-B14F-4D97-AF65-F5344CB8AC3E}">
        <p14:creationId xmlns:p14="http://schemas.microsoft.com/office/powerpoint/2010/main" val="1778756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86C9E81A-F719-9F41-87F1-02917217A1C8}" type="datetimeFigureOut">
              <a:rPr lang="en-US" smtClean="0"/>
              <a:t>7/12/2023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B744F3-5B1E-CE4C-84A2-8F9B119D4B46}" type="slidenum">
              <a:rPr lang="en-US" smtClean="0"/>
              <a:t>‹#›</a:t>
            </a:fld>
            <a:endParaRPr lang="en-US"/>
          </a:p>
        </p:txBody>
      </p:sp>
    </p:spTree>
    <p:extLst>
      <p:ext uri="{BB962C8B-B14F-4D97-AF65-F5344CB8AC3E}">
        <p14:creationId xmlns:p14="http://schemas.microsoft.com/office/powerpoint/2010/main" val="82550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6C9E81A-F719-9F41-87F1-02917217A1C8}" type="datetimeFigureOut">
              <a:rPr lang="en-US" smtClean="0"/>
              <a:t>7/12/2023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B744F3-5B1E-CE4C-84A2-8F9B119D4B46}" type="slidenum">
              <a:rPr lang="en-US" smtClean="0"/>
              <a:t>‹#›</a:t>
            </a:fld>
            <a:endParaRPr lang="en-US"/>
          </a:p>
        </p:txBody>
      </p:sp>
    </p:spTree>
    <p:extLst>
      <p:ext uri="{BB962C8B-B14F-4D97-AF65-F5344CB8AC3E}">
        <p14:creationId xmlns:p14="http://schemas.microsoft.com/office/powerpoint/2010/main" val="28703355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C9E81A-F719-9F41-87F1-02917217A1C8}" type="datetimeFigureOut">
              <a:rPr lang="en-US" smtClean="0"/>
              <a:t>7/12/2023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B744F3-5B1E-CE4C-84A2-8F9B119D4B46}" type="slidenum">
              <a:rPr lang="en-US" smtClean="0"/>
              <a:t>‹#›</a:t>
            </a:fld>
            <a:endParaRPr lang="en-US"/>
          </a:p>
        </p:txBody>
      </p:sp>
    </p:spTree>
    <p:extLst>
      <p:ext uri="{BB962C8B-B14F-4D97-AF65-F5344CB8AC3E}">
        <p14:creationId xmlns:p14="http://schemas.microsoft.com/office/powerpoint/2010/main" val="22421286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6C9E81A-F719-9F41-87F1-02917217A1C8}" type="datetimeFigureOut">
              <a:rPr lang="en-US" smtClean="0"/>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B744F3-5B1E-CE4C-84A2-8F9B119D4B46}" type="slidenum">
              <a:rPr lang="en-US" smtClean="0"/>
              <a:t>‹#›</a:t>
            </a:fld>
            <a:endParaRPr lang="en-US"/>
          </a:p>
        </p:txBody>
      </p:sp>
    </p:spTree>
    <p:extLst>
      <p:ext uri="{BB962C8B-B14F-4D97-AF65-F5344CB8AC3E}">
        <p14:creationId xmlns:p14="http://schemas.microsoft.com/office/powerpoint/2010/main" val="387524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5AA5934-CC7A-2B48-BDB6-E24784AF9084}" type="datetime1">
              <a:rPr lang="en-GB" smtClean="0"/>
              <a:t>12/07/2023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744F3-5B1E-CE4C-84A2-8F9B119D4B46}" type="slidenum">
              <a:rPr lang="en-US" smtClean="0"/>
              <a:t>‹#›</a:t>
            </a:fld>
            <a:endParaRPr lang="en-US"/>
          </a:p>
        </p:txBody>
      </p:sp>
    </p:spTree>
    <p:extLst>
      <p:ext uri="{BB962C8B-B14F-4D97-AF65-F5344CB8AC3E}">
        <p14:creationId xmlns:p14="http://schemas.microsoft.com/office/powerpoint/2010/main" val="2893080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6C9E81A-F719-9F41-87F1-02917217A1C8}" type="datetimeFigureOut">
              <a:rPr lang="en-US" smtClean="0"/>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B744F3-5B1E-CE4C-84A2-8F9B119D4B46}" type="slidenum">
              <a:rPr lang="en-US" smtClean="0"/>
              <a:t>‹#›</a:t>
            </a:fld>
            <a:endParaRPr lang="en-US"/>
          </a:p>
        </p:txBody>
      </p:sp>
    </p:spTree>
    <p:extLst>
      <p:ext uri="{BB962C8B-B14F-4D97-AF65-F5344CB8AC3E}">
        <p14:creationId xmlns:p14="http://schemas.microsoft.com/office/powerpoint/2010/main" val="28690089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6C9E81A-F719-9F41-87F1-02917217A1C8}"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744F3-5B1E-CE4C-84A2-8F9B119D4B46}" type="slidenum">
              <a:rPr lang="en-US" smtClean="0"/>
              <a:t>‹#›</a:t>
            </a:fld>
            <a:endParaRPr lang="en-US"/>
          </a:p>
        </p:txBody>
      </p:sp>
    </p:spTree>
    <p:extLst>
      <p:ext uri="{BB962C8B-B14F-4D97-AF65-F5344CB8AC3E}">
        <p14:creationId xmlns:p14="http://schemas.microsoft.com/office/powerpoint/2010/main" val="22570067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6C9E81A-F719-9F41-87F1-02917217A1C8}"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744F3-5B1E-CE4C-84A2-8F9B119D4B46}" type="slidenum">
              <a:rPr lang="en-US" smtClean="0"/>
              <a:t>‹#›</a:t>
            </a:fld>
            <a:endParaRPr lang="en-US"/>
          </a:p>
        </p:txBody>
      </p:sp>
    </p:spTree>
    <p:extLst>
      <p:ext uri="{BB962C8B-B14F-4D97-AF65-F5344CB8AC3E}">
        <p14:creationId xmlns:p14="http://schemas.microsoft.com/office/powerpoint/2010/main" val="1539437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387A723-E2A4-E743-860C-11355210342E}" type="datetime1">
              <a:rPr lang="en-GB" smtClean="0"/>
              <a:t>12/07/2023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744F3-5B1E-CE4C-84A2-8F9B119D4B46}" type="slidenum">
              <a:rPr lang="en-US" smtClean="0"/>
              <a:t>‹#›</a:t>
            </a:fld>
            <a:endParaRPr lang="en-US"/>
          </a:p>
        </p:txBody>
      </p:sp>
    </p:spTree>
    <p:extLst>
      <p:ext uri="{BB962C8B-B14F-4D97-AF65-F5344CB8AC3E}">
        <p14:creationId xmlns:p14="http://schemas.microsoft.com/office/powerpoint/2010/main" val="2494427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1F9DD6AA-0006-4F4A-A628-A9DCC5C0E0E0}" type="datetime1">
              <a:rPr lang="en-GB" smtClean="0"/>
              <a:t>12/07/2023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B744F3-5B1E-CE4C-84A2-8F9B119D4B46}" type="slidenum">
              <a:rPr lang="en-US" smtClean="0"/>
              <a:t>‹#›</a:t>
            </a:fld>
            <a:endParaRPr lang="en-US"/>
          </a:p>
        </p:txBody>
      </p:sp>
    </p:spTree>
    <p:extLst>
      <p:ext uri="{BB962C8B-B14F-4D97-AF65-F5344CB8AC3E}">
        <p14:creationId xmlns:p14="http://schemas.microsoft.com/office/powerpoint/2010/main" val="2740774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10DC8097-9703-4A42-8DA3-24D8C16EAC6F}" type="datetime1">
              <a:rPr lang="en-GB" smtClean="0"/>
              <a:t>12/07/2023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B744F3-5B1E-CE4C-84A2-8F9B119D4B46}" type="slidenum">
              <a:rPr lang="en-US" smtClean="0"/>
              <a:t>‹#›</a:t>
            </a:fld>
            <a:endParaRPr lang="en-US"/>
          </a:p>
        </p:txBody>
      </p:sp>
    </p:spTree>
    <p:extLst>
      <p:ext uri="{BB962C8B-B14F-4D97-AF65-F5344CB8AC3E}">
        <p14:creationId xmlns:p14="http://schemas.microsoft.com/office/powerpoint/2010/main" val="4268873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1E6BEBD5-6CEC-5642-AA57-AE64FCAF36B9}" type="datetime1">
              <a:rPr lang="en-GB" smtClean="0"/>
              <a:t>12/07/2023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B744F3-5B1E-CE4C-84A2-8F9B119D4B46}" type="slidenum">
              <a:rPr lang="en-US" smtClean="0"/>
              <a:t>‹#›</a:t>
            </a:fld>
            <a:endParaRPr lang="en-US"/>
          </a:p>
        </p:txBody>
      </p:sp>
    </p:spTree>
    <p:extLst>
      <p:ext uri="{BB962C8B-B14F-4D97-AF65-F5344CB8AC3E}">
        <p14:creationId xmlns:p14="http://schemas.microsoft.com/office/powerpoint/2010/main" val="1758845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523DE9-2837-444E-8F30-DC9BE31BAA52}" type="datetime1">
              <a:rPr lang="en-GB" smtClean="0"/>
              <a:t>12/07/2023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B744F3-5B1E-CE4C-84A2-8F9B119D4B46}" type="slidenum">
              <a:rPr lang="en-US" smtClean="0"/>
              <a:t>‹#›</a:t>
            </a:fld>
            <a:endParaRPr lang="en-US"/>
          </a:p>
        </p:txBody>
      </p:sp>
    </p:spTree>
    <p:extLst>
      <p:ext uri="{BB962C8B-B14F-4D97-AF65-F5344CB8AC3E}">
        <p14:creationId xmlns:p14="http://schemas.microsoft.com/office/powerpoint/2010/main" val="3417908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14C98C5A-2A34-E94C-95EB-BA6FC71E6665}" type="datetime1">
              <a:rPr lang="en-GB" smtClean="0"/>
              <a:t>12/07/2023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B744F3-5B1E-CE4C-84A2-8F9B119D4B46}" type="slidenum">
              <a:rPr lang="en-US" smtClean="0"/>
              <a:t>‹#›</a:t>
            </a:fld>
            <a:endParaRPr lang="en-US"/>
          </a:p>
        </p:txBody>
      </p:sp>
    </p:spTree>
    <p:extLst>
      <p:ext uri="{BB962C8B-B14F-4D97-AF65-F5344CB8AC3E}">
        <p14:creationId xmlns:p14="http://schemas.microsoft.com/office/powerpoint/2010/main" val="1623342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00733FC-6F52-3045-9470-30B487A40259}" type="datetime1">
              <a:rPr lang="en-GB" smtClean="0"/>
              <a:t>12/07/2023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B744F3-5B1E-CE4C-84A2-8F9B119D4B46}" type="slidenum">
              <a:rPr lang="en-US" smtClean="0"/>
              <a:t>‹#›</a:t>
            </a:fld>
            <a:endParaRPr lang="en-US"/>
          </a:p>
        </p:txBody>
      </p:sp>
    </p:spTree>
    <p:extLst>
      <p:ext uri="{BB962C8B-B14F-4D97-AF65-F5344CB8AC3E}">
        <p14:creationId xmlns:p14="http://schemas.microsoft.com/office/powerpoint/2010/main" val="2667512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1C70C5-9011-C841-BC8B-371D67C50E7A}" type="datetime1">
              <a:rPr lang="en-GB" smtClean="0"/>
              <a:t>12/07/2023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B744F3-5B1E-CE4C-84A2-8F9B119D4B46}" type="slidenum">
              <a:rPr lang="en-US" smtClean="0"/>
              <a:t>‹#›</a:t>
            </a:fld>
            <a:endParaRPr lang="en-US"/>
          </a:p>
        </p:txBody>
      </p:sp>
    </p:spTree>
    <p:extLst>
      <p:ext uri="{BB962C8B-B14F-4D97-AF65-F5344CB8AC3E}">
        <p14:creationId xmlns:p14="http://schemas.microsoft.com/office/powerpoint/2010/main" val="1168120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9E81A-F719-9F41-87F1-02917217A1C8}" type="datetimeFigureOut">
              <a:rPr lang="en-US" smtClean="0"/>
              <a:t>7/12/2023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B744F3-5B1E-CE4C-84A2-8F9B119D4B46}" type="slidenum">
              <a:rPr lang="en-US" smtClean="0"/>
              <a:t>‹#›</a:t>
            </a:fld>
            <a:endParaRPr lang="en-US"/>
          </a:p>
        </p:txBody>
      </p:sp>
    </p:spTree>
    <p:extLst>
      <p:ext uri="{BB962C8B-B14F-4D97-AF65-F5344CB8AC3E}">
        <p14:creationId xmlns:p14="http://schemas.microsoft.com/office/powerpoint/2010/main" val="18898173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emf"/><Relationship Id="rId7" Type="http://schemas.openxmlformats.org/officeDocument/2006/relationships/diagramQuickStyle" Target="../diagrams/quickStyle3.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7.png"/><Relationship Id="rId9" Type="http://schemas.microsoft.com/office/2007/relationships/diagramDrawing" Target="../diagrams/drawing3.xml"/></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emf"/><Relationship Id="rId7" Type="http://schemas.openxmlformats.org/officeDocument/2006/relationships/diagramColors" Target="../diagrams/colors4.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s://www.ilo.org/wcmsp5/groups/public/---ed_emp/---ifp_skills/documents/publication/wcms_729457.pdf" TargetMode="External"/></Relationships>
</file>

<file path=ppt/slides/_rels/slide1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emf"/><Relationship Id="rId7" Type="http://schemas.openxmlformats.org/officeDocument/2006/relationships/diagramColors" Target="../diagrams/colors5.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emf"/><Relationship Id="rId7" Type="http://schemas.openxmlformats.org/officeDocument/2006/relationships/diagramColors" Target="../diagrams/colors6.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emf"/><Relationship Id="rId7" Type="http://schemas.openxmlformats.org/officeDocument/2006/relationships/diagramColors" Target="../diagrams/colors7.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9.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emf"/><Relationship Id="rId7" Type="http://schemas.openxmlformats.org/officeDocument/2006/relationships/diagramColors" Target="../diagrams/colors8.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45.emf"/></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emf"/><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2.emf"/><Relationship Id="rId7" Type="http://schemas.openxmlformats.org/officeDocument/2006/relationships/diagramQuickStyle" Target="../diagrams/quickStyle9.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47.png"/><Relationship Id="rId9" Type="http://schemas.microsoft.com/office/2007/relationships/diagramDrawing" Target="../diagrams/drawing9.xml"/></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2.emf"/><Relationship Id="rId7" Type="http://schemas.openxmlformats.org/officeDocument/2006/relationships/diagramQuickStyle" Target="../diagrams/quickStyle10.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47.png"/><Relationship Id="rId9" Type="http://schemas.microsoft.com/office/2007/relationships/diagramDrawing" Target="../diagrams/drawing10.xml"/></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2.emf"/><Relationship Id="rId7" Type="http://schemas.openxmlformats.org/officeDocument/2006/relationships/diagramQuickStyle" Target="../diagrams/quickStyle11.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image" Target="../media/image47.png"/><Relationship Id="rId9" Type="http://schemas.microsoft.com/office/2007/relationships/diagramDrawing" Target="../diagrams/drawing11.xml"/></Relationships>
</file>

<file path=ppt/slides/_rels/slide25.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2.jpeg"/><Relationship Id="rId4" Type="http://schemas.openxmlformats.org/officeDocument/2006/relationships/image" Target="../media/image11.emf"/></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assets.publishing.service.gov.uk/government/uploads/system/uploads/attachment_data/file/760999/Disability-Inclusion-Strategy-delivery-plan.pdf" TargetMode="External"/><Relationship Id="rId5" Type="http://schemas.openxmlformats.org/officeDocument/2006/relationships/hyperlink" Target="https://assets.publishing.service.gov.uk/government/uploads/system/uploads/attachment_data/file/760997/Disability-Inclusion-Strategy.pdf" TargetMode="External"/><Relationship Id="rId4" Type="http://schemas.openxmlformats.org/officeDocument/2006/relationships/image" Target="../media/image13.emf"/></Relationships>
</file>

<file path=ppt/slides/_rels/slide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emf"/><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14611" y="1476356"/>
            <a:ext cx="3560447" cy="646331"/>
          </a:xfrm>
          <a:prstGeom prst="rect">
            <a:avLst/>
          </a:prstGeom>
          <a:noFill/>
        </p:spPr>
        <p:txBody>
          <a:bodyPr wrap="square" rtlCol="0">
            <a:spAutoFit/>
          </a:bodyPr>
          <a:lstStyle/>
          <a:p>
            <a:r>
              <a:rPr lang="en-US" sz="3600" dirty="0">
                <a:solidFill>
                  <a:srgbClr val="073A7E"/>
                </a:solidFill>
                <a:latin typeface="Arial"/>
                <a:cs typeface="Arial"/>
              </a:rPr>
              <a:t>Welcome</a:t>
            </a:r>
          </a:p>
        </p:txBody>
      </p:sp>
      <p:sp>
        <p:nvSpPr>
          <p:cNvPr id="3" name="TextBox 2"/>
          <p:cNvSpPr txBox="1"/>
          <p:nvPr/>
        </p:nvSpPr>
        <p:spPr>
          <a:xfrm>
            <a:off x="3508513" y="2470239"/>
            <a:ext cx="5188226" cy="4093428"/>
          </a:xfrm>
          <a:prstGeom prst="rect">
            <a:avLst/>
          </a:prstGeom>
          <a:noFill/>
        </p:spPr>
        <p:txBody>
          <a:bodyPr wrap="square" rtlCol="0">
            <a:spAutoFit/>
          </a:bodyPr>
          <a:lstStyle/>
          <a:p>
            <a:r>
              <a:rPr lang="en-US" sz="3800" dirty="0">
                <a:solidFill>
                  <a:srgbClr val="073A7E"/>
                </a:solidFill>
                <a:latin typeface="Arial"/>
                <a:cs typeface="Arial"/>
              </a:rPr>
              <a:t>Disability inclusive programming</a:t>
            </a:r>
          </a:p>
          <a:p>
            <a:endParaRPr lang="en-US" sz="2800" dirty="0">
              <a:solidFill>
                <a:srgbClr val="073A7E"/>
              </a:solidFill>
              <a:latin typeface="Arial"/>
              <a:cs typeface="Arial"/>
            </a:endParaRPr>
          </a:p>
          <a:p>
            <a:r>
              <a:rPr lang="en-GB" sz="2400" dirty="0">
                <a:solidFill>
                  <a:srgbClr val="073A7E"/>
                </a:solidFill>
                <a:latin typeface="Arial"/>
                <a:cs typeface="Arial"/>
              </a:rPr>
              <a:t>Supporting private sector development to better include disabled people</a:t>
            </a:r>
          </a:p>
          <a:p>
            <a:endParaRPr lang="en-GB" sz="2800" dirty="0">
              <a:solidFill>
                <a:srgbClr val="073A7E"/>
              </a:solidFill>
              <a:latin typeface="Arial"/>
              <a:cs typeface="Arial"/>
            </a:endParaRPr>
          </a:p>
          <a:p>
            <a:endParaRPr lang="en-GB" sz="2800" dirty="0">
              <a:solidFill>
                <a:srgbClr val="B1CB29"/>
              </a:solidFill>
              <a:latin typeface="Arial"/>
              <a:cs typeface="Arial"/>
            </a:endParaRPr>
          </a:p>
          <a:p>
            <a:endParaRPr lang="en-US" sz="2800" dirty="0">
              <a:solidFill>
                <a:srgbClr val="B1CB29"/>
              </a:solidFill>
              <a:latin typeface="Arial"/>
              <a:cs typeface="Arial"/>
            </a:endParaRPr>
          </a:p>
        </p:txBody>
      </p:sp>
      <p:sp>
        <p:nvSpPr>
          <p:cNvPr id="4" name="Slide Number Placeholder 3">
            <a:extLst>
              <a:ext uri="{FF2B5EF4-FFF2-40B4-BE49-F238E27FC236}">
                <a16:creationId xmlns:a16="http://schemas.microsoft.com/office/drawing/2014/main" id="{B87D4C18-AB2A-5647-BB8F-F85234B8DB34}"/>
              </a:ext>
            </a:extLst>
          </p:cNvPr>
          <p:cNvSpPr>
            <a:spLocks noGrp="1"/>
          </p:cNvSpPr>
          <p:nvPr>
            <p:ph type="sldNum" sz="quarter" idx="12"/>
          </p:nvPr>
        </p:nvSpPr>
        <p:spPr/>
        <p:txBody>
          <a:bodyPr/>
          <a:lstStyle/>
          <a:p>
            <a:fld id="{4FB744F3-5B1E-CE4C-84A2-8F9B119D4B46}" type="slidenum">
              <a:rPr lang="en-US" smtClean="0"/>
              <a:t>1</a:t>
            </a:fld>
            <a:endParaRPr lang="en-US"/>
          </a:p>
        </p:txBody>
      </p:sp>
    </p:spTree>
    <p:extLst>
      <p:ext uri="{BB962C8B-B14F-4D97-AF65-F5344CB8AC3E}">
        <p14:creationId xmlns:p14="http://schemas.microsoft.com/office/powerpoint/2010/main" val="832613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315571" y="446266"/>
            <a:ext cx="7167698" cy="646331"/>
          </a:xfrm>
          <a:prstGeom prst="rect">
            <a:avLst/>
          </a:prstGeom>
          <a:noFill/>
        </p:spPr>
        <p:txBody>
          <a:bodyPr wrap="square" rtlCol="0">
            <a:spAutoFit/>
          </a:bodyPr>
          <a:lstStyle/>
          <a:p>
            <a:r>
              <a:rPr lang="en-US" sz="3600" dirty="0">
                <a:solidFill>
                  <a:srgbClr val="073A7E"/>
                </a:solidFill>
                <a:latin typeface="Arial"/>
                <a:cs typeface="Arial"/>
              </a:rPr>
              <a:t>Disability and the SDGs</a:t>
            </a:r>
          </a:p>
        </p:txBody>
      </p:sp>
      <p:grpSp>
        <p:nvGrpSpPr>
          <p:cNvPr id="4" name="Group 3">
            <a:extLst>
              <a:ext uri="{FF2B5EF4-FFF2-40B4-BE49-F238E27FC236}">
                <a16:creationId xmlns:a16="http://schemas.microsoft.com/office/drawing/2014/main" id="{9F491D06-E63E-5340-B2D4-CCE15130CF2A}"/>
              </a:ext>
            </a:extLst>
          </p:cNvPr>
          <p:cNvGrpSpPr/>
          <p:nvPr/>
        </p:nvGrpSpPr>
        <p:grpSpPr>
          <a:xfrm>
            <a:off x="4237635" y="1344168"/>
            <a:ext cx="4906365" cy="4169664"/>
            <a:chOff x="148865" y="728047"/>
            <a:chExt cx="5113493" cy="4298771"/>
          </a:xfrm>
        </p:grpSpPr>
        <p:pic>
          <p:nvPicPr>
            <p:cNvPr id="5" name="Picture 4">
              <a:extLst>
                <a:ext uri="{FF2B5EF4-FFF2-40B4-BE49-F238E27FC236}">
                  <a16:creationId xmlns:a16="http://schemas.microsoft.com/office/drawing/2014/main" id="{950C4AA9-862B-A248-9F54-0D4935680753}"/>
                </a:ext>
              </a:extLst>
            </p:cNvPr>
            <p:cNvPicPr>
              <a:picLocks noChangeAspect="1"/>
            </p:cNvPicPr>
            <p:nvPr/>
          </p:nvPicPr>
          <p:blipFill>
            <a:blip r:embed="rId4"/>
            <a:stretch>
              <a:fillRect/>
            </a:stretch>
          </p:blipFill>
          <p:spPr>
            <a:xfrm>
              <a:off x="148865" y="728047"/>
              <a:ext cx="4298771" cy="4298771"/>
            </a:xfrm>
            <a:prstGeom prst="rect">
              <a:avLst/>
            </a:prstGeom>
          </p:spPr>
        </p:pic>
        <p:sp>
          <p:nvSpPr>
            <p:cNvPr id="10" name="Star: 5 Points 13">
              <a:extLst>
                <a:ext uri="{FF2B5EF4-FFF2-40B4-BE49-F238E27FC236}">
                  <a16:creationId xmlns:a16="http://schemas.microsoft.com/office/drawing/2014/main" id="{E3DD7710-72C4-AA48-84EB-36670FCBD7AB}"/>
                </a:ext>
              </a:extLst>
            </p:cNvPr>
            <p:cNvSpPr/>
            <p:nvPr/>
          </p:nvSpPr>
          <p:spPr>
            <a:xfrm>
              <a:off x="1155746" y="3660904"/>
              <a:ext cx="461830" cy="408871"/>
            </a:xfrm>
            <a:prstGeom prst="star5">
              <a:avLst/>
            </a:prstGeom>
            <a:solidFill>
              <a:srgbClr val="C4D600"/>
            </a:solidFill>
            <a:ln>
              <a:solidFill>
                <a:srgbClr val="C4D600"/>
              </a:solidFill>
            </a:ln>
            <a:scene3d>
              <a:camera prst="isometricOffAxis2Right"/>
              <a:lightRig rig="threePt" dir="t"/>
            </a:scene3d>
            <a:sp3d extrusionH="76200" contourW="12700">
              <a:extrusionClr>
                <a:schemeClr val="accent3"/>
              </a:extrusionClr>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33" dirty="0"/>
            </a:p>
          </p:txBody>
        </p:sp>
        <p:sp>
          <p:nvSpPr>
            <p:cNvPr id="14" name="TextBox 13">
              <a:extLst>
                <a:ext uri="{FF2B5EF4-FFF2-40B4-BE49-F238E27FC236}">
                  <a16:creationId xmlns:a16="http://schemas.microsoft.com/office/drawing/2014/main" id="{C82C1819-AF71-2040-9C98-6824EC1616D9}"/>
                </a:ext>
              </a:extLst>
            </p:cNvPr>
            <p:cNvSpPr txBox="1"/>
            <p:nvPr/>
          </p:nvSpPr>
          <p:spPr>
            <a:xfrm>
              <a:off x="4026029" y="976106"/>
              <a:ext cx="1236329" cy="685316"/>
            </a:xfrm>
            <a:prstGeom prst="rect">
              <a:avLst/>
            </a:prstGeom>
            <a:noFill/>
          </p:spPr>
          <p:txBody>
            <a:bodyPr wrap="square" rtlCol="0">
              <a:spAutoFit/>
            </a:bodyPr>
            <a:lstStyle/>
            <a:p>
              <a:pPr>
                <a:lnSpc>
                  <a:spcPct val="90000"/>
                </a:lnSpc>
                <a:spcAft>
                  <a:spcPts val="487"/>
                </a:spcAft>
              </a:pPr>
              <a:r>
                <a:rPr lang="en-US" sz="1733" b="1" dirty="0">
                  <a:solidFill>
                    <a:srgbClr val="2690EE"/>
                  </a:solidFill>
                </a:rPr>
                <a:t>   </a:t>
              </a:r>
              <a:r>
                <a:rPr lang="en-US" sz="1200" b="1" dirty="0">
                  <a:solidFill>
                    <a:srgbClr val="073A7E"/>
                  </a:solidFill>
                  <a:latin typeface="Arial" panose="020B0604020202020204" pitchFamily="34" charset="0"/>
                  <a:cs typeface="Arial" panose="020B0604020202020204" pitchFamily="34" charset="0"/>
                </a:rPr>
                <a:t>Goals with references to disability </a:t>
              </a:r>
              <a:endParaRPr lang="en-US" sz="1733" b="1" dirty="0">
                <a:solidFill>
                  <a:srgbClr val="073A7E"/>
                </a:solidFill>
                <a:latin typeface="Arial" panose="020B0604020202020204" pitchFamily="34" charset="0"/>
                <a:cs typeface="Arial" panose="020B0604020202020204" pitchFamily="34" charset="0"/>
              </a:endParaRPr>
            </a:p>
          </p:txBody>
        </p:sp>
      </p:grpSp>
      <p:graphicFrame>
        <p:nvGraphicFramePr>
          <p:cNvPr id="6" name="Diagram 5">
            <a:extLst>
              <a:ext uri="{FF2B5EF4-FFF2-40B4-BE49-F238E27FC236}">
                <a16:creationId xmlns:a16="http://schemas.microsoft.com/office/drawing/2014/main" id="{04AB354F-7DCA-184A-A31D-716D42636C31}"/>
              </a:ext>
            </a:extLst>
          </p:cNvPr>
          <p:cNvGraphicFramePr/>
          <p:nvPr>
            <p:extLst>
              <p:ext uri="{D42A27DB-BD31-4B8C-83A1-F6EECF244321}">
                <p14:modId xmlns:p14="http://schemas.microsoft.com/office/powerpoint/2010/main" val="3712586413"/>
              </p:ext>
            </p:extLst>
          </p:nvPr>
        </p:nvGraphicFramePr>
        <p:xfrm>
          <a:off x="1327277" y="1344168"/>
          <a:ext cx="2922063" cy="541487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Slide Number Placeholder 1">
            <a:extLst>
              <a:ext uri="{FF2B5EF4-FFF2-40B4-BE49-F238E27FC236}">
                <a16:creationId xmlns:a16="http://schemas.microsoft.com/office/drawing/2014/main" id="{1003CE9F-4E3C-524C-BA11-7C37B1AE5A71}"/>
              </a:ext>
            </a:extLst>
          </p:cNvPr>
          <p:cNvSpPr>
            <a:spLocks noGrp="1"/>
          </p:cNvSpPr>
          <p:nvPr>
            <p:ph type="sldNum" sz="quarter" idx="12"/>
          </p:nvPr>
        </p:nvSpPr>
        <p:spPr/>
        <p:txBody>
          <a:bodyPr/>
          <a:lstStyle/>
          <a:p>
            <a:fld id="{4FB744F3-5B1E-CE4C-84A2-8F9B119D4B46}" type="slidenum">
              <a:rPr lang="en-US" smtClean="0"/>
              <a:t>10</a:t>
            </a:fld>
            <a:endParaRPr lang="en-US"/>
          </a:p>
        </p:txBody>
      </p:sp>
      <p:sp>
        <p:nvSpPr>
          <p:cNvPr id="15" name="Star: 5 Points 13">
            <a:extLst>
              <a:ext uri="{FF2B5EF4-FFF2-40B4-BE49-F238E27FC236}">
                <a16:creationId xmlns:a16="http://schemas.microsoft.com/office/drawing/2014/main" id="{F3BD73EA-A696-4241-9C39-C1F42CEDD3FA}"/>
              </a:ext>
            </a:extLst>
          </p:cNvPr>
          <p:cNvSpPr/>
          <p:nvPr/>
        </p:nvSpPr>
        <p:spPr>
          <a:xfrm>
            <a:off x="5594591" y="4349365"/>
            <a:ext cx="443123" cy="396591"/>
          </a:xfrm>
          <a:prstGeom prst="star5">
            <a:avLst/>
          </a:prstGeom>
          <a:solidFill>
            <a:srgbClr val="C4D600"/>
          </a:solidFill>
          <a:ln>
            <a:solidFill>
              <a:srgbClr val="C4D600"/>
            </a:solidFill>
          </a:ln>
          <a:scene3d>
            <a:camera prst="isometricOffAxis2Right"/>
            <a:lightRig rig="threePt" dir="t"/>
          </a:scene3d>
          <a:sp3d extrusionH="76200" contourW="12700">
            <a:extrusionClr>
              <a:schemeClr val="accent3"/>
            </a:extrusionClr>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33" dirty="0"/>
          </a:p>
        </p:txBody>
      </p:sp>
      <p:sp>
        <p:nvSpPr>
          <p:cNvPr id="16" name="Star: 5 Points 13">
            <a:extLst>
              <a:ext uri="{FF2B5EF4-FFF2-40B4-BE49-F238E27FC236}">
                <a16:creationId xmlns:a16="http://schemas.microsoft.com/office/drawing/2014/main" id="{DB148E14-6273-6E45-965F-736BD83AE163}"/>
              </a:ext>
            </a:extLst>
          </p:cNvPr>
          <p:cNvSpPr/>
          <p:nvPr/>
        </p:nvSpPr>
        <p:spPr>
          <a:xfrm>
            <a:off x="6561443" y="4388197"/>
            <a:ext cx="443123" cy="396591"/>
          </a:xfrm>
          <a:prstGeom prst="star5">
            <a:avLst/>
          </a:prstGeom>
          <a:solidFill>
            <a:srgbClr val="C4D600"/>
          </a:solidFill>
          <a:ln>
            <a:solidFill>
              <a:srgbClr val="C4D600"/>
            </a:solidFill>
          </a:ln>
          <a:scene3d>
            <a:camera prst="isometricOffAxis1Left"/>
            <a:lightRig rig="threePt" dir="t"/>
          </a:scene3d>
          <a:sp3d extrusionH="76200" contourW="12700">
            <a:extrusionClr>
              <a:schemeClr val="accent3"/>
            </a:extrusionClr>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33" dirty="0"/>
          </a:p>
        </p:txBody>
      </p:sp>
      <p:sp>
        <p:nvSpPr>
          <p:cNvPr id="17" name="Star: 5 Points 13">
            <a:extLst>
              <a:ext uri="{FF2B5EF4-FFF2-40B4-BE49-F238E27FC236}">
                <a16:creationId xmlns:a16="http://schemas.microsoft.com/office/drawing/2014/main" id="{CA6A589E-AA5C-A843-AFAE-D42CCECC4081}"/>
              </a:ext>
            </a:extLst>
          </p:cNvPr>
          <p:cNvSpPr/>
          <p:nvPr/>
        </p:nvSpPr>
        <p:spPr>
          <a:xfrm>
            <a:off x="7373600" y="2935364"/>
            <a:ext cx="443123" cy="396591"/>
          </a:xfrm>
          <a:prstGeom prst="star5">
            <a:avLst/>
          </a:prstGeom>
          <a:solidFill>
            <a:srgbClr val="C4D600"/>
          </a:solidFill>
          <a:ln>
            <a:solidFill>
              <a:srgbClr val="C4D600"/>
            </a:solidFill>
          </a:ln>
          <a:scene3d>
            <a:camera prst="isometricOffAxis1Left"/>
            <a:lightRig rig="threePt" dir="t"/>
          </a:scene3d>
          <a:sp3d extrusionH="76200" contourW="12700">
            <a:extrusionClr>
              <a:schemeClr val="accent3"/>
            </a:extrusionClr>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33" dirty="0"/>
          </a:p>
        </p:txBody>
      </p:sp>
      <p:sp>
        <p:nvSpPr>
          <p:cNvPr id="18" name="Star: 5 Points 13">
            <a:extLst>
              <a:ext uri="{FF2B5EF4-FFF2-40B4-BE49-F238E27FC236}">
                <a16:creationId xmlns:a16="http://schemas.microsoft.com/office/drawing/2014/main" id="{F9639A8F-CEAF-934C-80D4-187B777EC068}"/>
              </a:ext>
            </a:extLst>
          </p:cNvPr>
          <p:cNvSpPr/>
          <p:nvPr/>
        </p:nvSpPr>
        <p:spPr>
          <a:xfrm>
            <a:off x="6028406" y="1852920"/>
            <a:ext cx="443123" cy="396591"/>
          </a:xfrm>
          <a:prstGeom prst="star5">
            <a:avLst/>
          </a:prstGeom>
          <a:solidFill>
            <a:srgbClr val="C4D600"/>
          </a:solidFill>
          <a:ln>
            <a:solidFill>
              <a:srgbClr val="C4D600"/>
            </a:solidFill>
          </a:ln>
          <a:scene3d>
            <a:camera prst="isometricOffAxis1Left"/>
            <a:lightRig rig="threePt" dir="t"/>
          </a:scene3d>
          <a:sp3d extrusionH="76200" contourW="12700">
            <a:extrusionClr>
              <a:schemeClr val="accent3"/>
            </a:extrusionClr>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33" dirty="0"/>
          </a:p>
        </p:txBody>
      </p:sp>
      <p:sp>
        <p:nvSpPr>
          <p:cNvPr id="19" name="Star: 5 Points 13">
            <a:extLst>
              <a:ext uri="{FF2B5EF4-FFF2-40B4-BE49-F238E27FC236}">
                <a16:creationId xmlns:a16="http://schemas.microsoft.com/office/drawing/2014/main" id="{8BD0117C-DAB7-AC4F-BD7E-1DB014119BBD}"/>
              </a:ext>
            </a:extLst>
          </p:cNvPr>
          <p:cNvSpPr/>
          <p:nvPr/>
        </p:nvSpPr>
        <p:spPr>
          <a:xfrm>
            <a:off x="8040146" y="1243406"/>
            <a:ext cx="443123" cy="396591"/>
          </a:xfrm>
          <a:prstGeom prst="star5">
            <a:avLst/>
          </a:prstGeom>
          <a:solidFill>
            <a:srgbClr val="C4D600"/>
          </a:solidFill>
          <a:ln>
            <a:solidFill>
              <a:srgbClr val="C4D600"/>
            </a:solidFill>
          </a:ln>
          <a:scene3d>
            <a:camera prst="obliqueTopRight"/>
            <a:lightRig rig="threePt" dir="t"/>
          </a:scene3d>
          <a:sp3d extrusionH="76200" contourW="12700">
            <a:extrusionClr>
              <a:schemeClr val="accent3"/>
            </a:extrusionClr>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33" dirty="0"/>
          </a:p>
        </p:txBody>
      </p:sp>
    </p:spTree>
    <p:extLst>
      <p:ext uri="{BB962C8B-B14F-4D97-AF65-F5344CB8AC3E}">
        <p14:creationId xmlns:p14="http://schemas.microsoft.com/office/powerpoint/2010/main" val="1970809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315570" y="446266"/>
            <a:ext cx="7377325" cy="523220"/>
          </a:xfrm>
          <a:prstGeom prst="rect">
            <a:avLst/>
          </a:prstGeom>
          <a:noFill/>
        </p:spPr>
        <p:txBody>
          <a:bodyPr wrap="square" rtlCol="0">
            <a:spAutoFit/>
          </a:bodyPr>
          <a:lstStyle/>
          <a:p>
            <a:pPr lvl="0">
              <a:defRPr/>
            </a:pPr>
            <a:r>
              <a:rPr lang="en-US" sz="2800" dirty="0">
                <a:solidFill>
                  <a:srgbClr val="073A7E"/>
                </a:solidFill>
                <a:latin typeface="Arial"/>
                <a:cs typeface="Arial"/>
              </a:rPr>
              <a:t>Key developments around disability inclusion</a:t>
            </a:r>
          </a:p>
        </p:txBody>
      </p:sp>
      <p:sp>
        <p:nvSpPr>
          <p:cNvPr id="6" name="Content Placeholder 3">
            <a:extLst>
              <a:ext uri="{FF2B5EF4-FFF2-40B4-BE49-F238E27FC236}">
                <a16:creationId xmlns:a16="http://schemas.microsoft.com/office/drawing/2014/main" id="{DB7711C0-A719-3346-8AA4-277FFF0E7C03}"/>
              </a:ext>
            </a:extLst>
          </p:cNvPr>
          <p:cNvSpPr txBox="1">
            <a:spLocks/>
          </p:cNvSpPr>
          <p:nvPr/>
        </p:nvSpPr>
        <p:spPr>
          <a:xfrm>
            <a:off x="1672546" y="1219200"/>
            <a:ext cx="7377325" cy="48768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b="1" dirty="0"/>
          </a:p>
        </p:txBody>
      </p:sp>
      <p:graphicFrame>
        <p:nvGraphicFramePr>
          <p:cNvPr id="8" name="Diagram 7">
            <a:extLst>
              <a:ext uri="{FF2B5EF4-FFF2-40B4-BE49-F238E27FC236}">
                <a16:creationId xmlns:a16="http://schemas.microsoft.com/office/drawing/2014/main" id="{4DDA3D14-7689-994B-AE8C-43F5D313E876}"/>
              </a:ext>
            </a:extLst>
          </p:cNvPr>
          <p:cNvGraphicFramePr/>
          <p:nvPr>
            <p:extLst>
              <p:ext uri="{D42A27DB-BD31-4B8C-83A1-F6EECF244321}">
                <p14:modId xmlns:p14="http://schemas.microsoft.com/office/powerpoint/2010/main" val="1773203872"/>
              </p:ext>
            </p:extLst>
          </p:nvPr>
        </p:nvGraphicFramePr>
        <p:xfrm>
          <a:off x="1175027" y="1265644"/>
          <a:ext cx="7734300" cy="4978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a:extLst>
              <a:ext uri="{FF2B5EF4-FFF2-40B4-BE49-F238E27FC236}">
                <a16:creationId xmlns:a16="http://schemas.microsoft.com/office/drawing/2014/main" id="{ED172540-27D8-BE45-9609-66927BF93ADA}"/>
              </a:ext>
            </a:extLst>
          </p:cNvPr>
          <p:cNvSpPr>
            <a:spLocks noGrp="1"/>
          </p:cNvSpPr>
          <p:nvPr>
            <p:ph type="sldNum" sz="quarter" idx="12"/>
          </p:nvPr>
        </p:nvSpPr>
        <p:spPr/>
        <p:txBody>
          <a:bodyPr/>
          <a:lstStyle/>
          <a:p>
            <a:fld id="{4FB744F3-5B1E-CE4C-84A2-8F9B119D4B46}" type="slidenum">
              <a:rPr lang="en-US" smtClean="0"/>
              <a:t>11</a:t>
            </a:fld>
            <a:endParaRPr lang="en-US"/>
          </a:p>
        </p:txBody>
      </p:sp>
    </p:spTree>
    <p:extLst>
      <p:ext uri="{BB962C8B-B14F-4D97-AF65-F5344CB8AC3E}">
        <p14:creationId xmlns:p14="http://schemas.microsoft.com/office/powerpoint/2010/main" val="4073963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standing in front of a building&#10;&#10;Description automatically generated">
            <a:extLst>
              <a:ext uri="{FF2B5EF4-FFF2-40B4-BE49-F238E27FC236}">
                <a16:creationId xmlns:a16="http://schemas.microsoft.com/office/drawing/2014/main" id="{6B944A39-7FD9-2144-9F40-FDFFF66681C0}"/>
              </a:ext>
            </a:extLst>
          </p:cNvPr>
          <p:cNvPicPr>
            <a:picLocks noChangeAspect="1"/>
          </p:cNvPicPr>
          <p:nvPr/>
        </p:nvPicPr>
        <p:blipFill rotWithShape="1">
          <a:blip r:embed="rId2"/>
          <a:srcRect t="24047" b="25441"/>
          <a:stretch/>
        </p:blipFill>
        <p:spPr>
          <a:xfrm>
            <a:off x="0" y="0"/>
            <a:ext cx="9144000" cy="6913627"/>
          </a:xfrm>
          <a:prstGeom prst="rect">
            <a:avLst/>
          </a:prstGeom>
        </p:spPr>
      </p:pic>
      <p:sp>
        <p:nvSpPr>
          <p:cNvPr id="3" name="TextBox 2">
            <a:extLst>
              <a:ext uri="{FF2B5EF4-FFF2-40B4-BE49-F238E27FC236}">
                <a16:creationId xmlns:a16="http://schemas.microsoft.com/office/drawing/2014/main" id="{3E8DF83A-91D3-E346-9560-4057C205A2A1}"/>
              </a:ext>
            </a:extLst>
          </p:cNvPr>
          <p:cNvSpPr txBox="1"/>
          <p:nvPr/>
        </p:nvSpPr>
        <p:spPr>
          <a:xfrm>
            <a:off x="79080" y="441167"/>
            <a:ext cx="3308907" cy="286232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Arial"/>
                <a:ea typeface="+mn-ea"/>
                <a:cs typeface="Arial"/>
              </a:rPr>
              <a:t>Implementing disability equitable </a:t>
            </a:r>
            <a:r>
              <a:rPr kumimoji="0" lang="en-US" sz="3600" b="1" i="0" u="none" strike="noStrike" kern="1200" cap="none" spc="0" normalizeH="0" baseline="0" noProof="0" dirty="0" err="1">
                <a:ln>
                  <a:noFill/>
                </a:ln>
                <a:solidFill>
                  <a:schemeClr val="bg1"/>
                </a:solidFill>
                <a:effectLst/>
                <a:uLnTx/>
                <a:uFillTx/>
                <a:latin typeface="Arial"/>
                <a:ea typeface="+mn-ea"/>
                <a:cs typeface="Arial"/>
              </a:rPr>
              <a:t>programmes</a:t>
            </a:r>
            <a:endParaRPr kumimoji="0" lang="en-US" sz="3600" b="0" i="0" u="none" strike="noStrike" kern="1200" cap="none" spc="0" normalizeH="0" baseline="0" noProof="0" dirty="0">
              <a:ln>
                <a:noFill/>
              </a:ln>
              <a:solidFill>
                <a:schemeClr val="bg1"/>
              </a:solidFill>
              <a:effectLst/>
              <a:uLnTx/>
              <a:uFillTx/>
              <a:latin typeface="Arial"/>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chemeClr val="bg1"/>
              </a:solidFill>
              <a:effectLst/>
              <a:uLnTx/>
              <a:uFillTx/>
              <a:latin typeface="Arial"/>
              <a:ea typeface="+mn-ea"/>
              <a:cs typeface="Arial"/>
            </a:endParaRPr>
          </a:p>
        </p:txBody>
      </p:sp>
    </p:spTree>
    <p:extLst>
      <p:ext uri="{BB962C8B-B14F-4D97-AF65-F5344CB8AC3E}">
        <p14:creationId xmlns:p14="http://schemas.microsoft.com/office/powerpoint/2010/main" val="1581135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315571" y="446266"/>
            <a:ext cx="7167698" cy="1089529"/>
          </a:xfrm>
          <a:prstGeom prst="rect">
            <a:avLst/>
          </a:prstGeom>
          <a:noFill/>
        </p:spPr>
        <p:txBody>
          <a:bodyPr wrap="square" rtlCol="0">
            <a:spAutoFit/>
          </a:bodyPr>
          <a:lstStyle/>
          <a:p>
            <a:pPr>
              <a:lnSpc>
                <a:spcPct val="90000"/>
              </a:lnSpc>
              <a:defRPr/>
            </a:pPr>
            <a:r>
              <a:rPr lang="en-GB" sz="3600" dirty="0">
                <a:solidFill>
                  <a:srgbClr val="073A7E"/>
                </a:solidFill>
                <a:latin typeface="Arial"/>
                <a:cs typeface="Arial"/>
              </a:rPr>
              <a:t>Disability is a sticky problem in </a:t>
            </a:r>
            <a:r>
              <a:rPr lang="en-GB" sz="3600" dirty="0">
                <a:solidFill>
                  <a:srgbClr val="003976"/>
                </a:solidFill>
                <a:latin typeface="Arial"/>
                <a:cs typeface="Arial"/>
              </a:rPr>
              <a:t>DFID development </a:t>
            </a:r>
            <a:r>
              <a:rPr lang="en-GB" sz="3600" dirty="0">
                <a:solidFill>
                  <a:srgbClr val="073A7E"/>
                </a:solidFill>
                <a:latin typeface="Arial"/>
                <a:cs typeface="Arial"/>
              </a:rPr>
              <a:t>programming</a:t>
            </a:r>
          </a:p>
        </p:txBody>
      </p:sp>
      <p:sp>
        <p:nvSpPr>
          <p:cNvPr id="4" name="Striped Right Arrow 3">
            <a:extLst>
              <a:ext uri="{FF2B5EF4-FFF2-40B4-BE49-F238E27FC236}">
                <a16:creationId xmlns:a16="http://schemas.microsoft.com/office/drawing/2014/main" id="{0A84DCCC-A3B3-0D4B-A6C6-B9C956E655C2}"/>
              </a:ext>
            </a:extLst>
          </p:cNvPr>
          <p:cNvSpPr/>
          <p:nvPr/>
        </p:nvSpPr>
        <p:spPr bwMode="auto">
          <a:xfrm>
            <a:off x="1315571" y="954157"/>
            <a:ext cx="7828429" cy="4983003"/>
          </a:xfrm>
          <a:prstGeom prst="stripedRightArrow">
            <a:avLst/>
          </a:prstGeom>
          <a:solidFill>
            <a:schemeClr val="accent3">
              <a:lumMod val="50000"/>
              <a:alpha val="13000"/>
            </a:schemeClr>
          </a:solidFill>
          <a:ln>
            <a:noFill/>
          </a:ln>
          <a:extLst>
            <a:ext uri="{91240B29-F687-4f45-9708-019B960494DF}">
              <a14:hiddenLine xmlns="" xmlns:a14="http://schemas.microsoft.com/office/drawing/2010/main" w="25400" cap="flat">
                <a:solidFill>
                  <a:srgbClr val="000000"/>
                </a:solidFill>
                <a:round/>
                <a:headEnd type="none" w="med" len="med"/>
                <a:tailEnd type="none" w="med" len="med"/>
              </a14:hiddenLine>
            </a:ext>
          </a:extLst>
        </p:spPr>
        <p:txBody>
          <a:bodyPr lIns="0" tIns="0" rIns="0" bIns="0" rtlCol="0" anchor="ctr"/>
          <a:lstStyle/>
          <a:p>
            <a:pPr algn="ctr"/>
            <a:endParaRPr lang="en-GB"/>
          </a:p>
        </p:txBody>
      </p:sp>
      <p:sp>
        <p:nvSpPr>
          <p:cNvPr id="5" name="Text Placeholder 5">
            <a:extLst>
              <a:ext uri="{FF2B5EF4-FFF2-40B4-BE49-F238E27FC236}">
                <a16:creationId xmlns:a16="http://schemas.microsoft.com/office/drawing/2014/main" id="{6BB23CFE-E168-4849-9514-8338D5310D0F}"/>
              </a:ext>
            </a:extLst>
          </p:cNvPr>
          <p:cNvSpPr txBox="1">
            <a:spLocks/>
          </p:cNvSpPr>
          <p:nvPr/>
        </p:nvSpPr>
        <p:spPr>
          <a:xfrm>
            <a:off x="1037998" y="1484241"/>
            <a:ext cx="2723882" cy="4419602"/>
          </a:xfrm>
          <a:prstGeom prst="rect">
            <a:avLst/>
          </a:prstGeom>
          <a:noFill/>
        </p:spPr>
        <p:txBody>
          <a:bodyPr>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Font typeface="Arial"/>
              <a:buNone/>
              <a:defRPr/>
            </a:pPr>
            <a:endParaRPr lang="en-GB" sz="1600" b="1" dirty="0">
              <a:latin typeface="Arial" panose="020B0604020202020204" pitchFamily="34" charset="0"/>
              <a:cs typeface="Arial" panose="020B0604020202020204" pitchFamily="34" charset="0"/>
            </a:endParaRPr>
          </a:p>
          <a:p>
            <a:pPr marL="180972" lvl="1" indent="0">
              <a:lnSpc>
                <a:spcPct val="90000"/>
              </a:lnSpc>
              <a:buClr>
                <a:schemeClr val="tx2"/>
              </a:buClr>
              <a:buFont typeface="Arial"/>
              <a:buNone/>
              <a:defRPr/>
            </a:pPr>
            <a:r>
              <a:rPr lang="en-GB" sz="2000" b="1" dirty="0">
                <a:latin typeface="Arial" panose="020B0604020202020204" pitchFamily="34" charset="0"/>
                <a:cs typeface="Arial" panose="020B0604020202020204" pitchFamily="34" charset="0"/>
              </a:rPr>
              <a:t>Invisibility</a:t>
            </a:r>
            <a:r>
              <a:rPr lang="en-GB" sz="2000" dirty="0">
                <a:latin typeface="Arial" panose="020B0604020202020204" pitchFamily="34" charset="0"/>
                <a:cs typeface="Arial" panose="020B0604020202020204" pitchFamily="34" charset="0"/>
              </a:rPr>
              <a:t> of people with disabilities in data that exists;</a:t>
            </a:r>
          </a:p>
          <a:p>
            <a:pPr marL="180972" lvl="1" indent="0">
              <a:lnSpc>
                <a:spcPct val="90000"/>
              </a:lnSpc>
              <a:buClr>
                <a:schemeClr val="tx2"/>
              </a:buClr>
              <a:buFont typeface="Arial"/>
              <a:buNone/>
              <a:defRPr/>
            </a:pPr>
            <a:endParaRPr lang="en-GB" sz="2000" dirty="0">
              <a:latin typeface="Arial" panose="020B0604020202020204" pitchFamily="34" charset="0"/>
              <a:cs typeface="Arial" panose="020B0604020202020204" pitchFamily="34" charset="0"/>
            </a:endParaRPr>
          </a:p>
          <a:p>
            <a:pPr marL="180972" lvl="1" indent="0">
              <a:lnSpc>
                <a:spcPct val="90000"/>
              </a:lnSpc>
              <a:buClr>
                <a:schemeClr val="tx2"/>
              </a:buClr>
              <a:buFont typeface="Arial"/>
              <a:buNone/>
              <a:defRPr/>
            </a:pPr>
            <a:r>
              <a:rPr lang="en-GB" sz="2000" dirty="0">
                <a:latin typeface="Arial" panose="020B0604020202020204" pitchFamily="34" charset="0"/>
                <a:cs typeface="Arial" panose="020B0604020202020204" pitchFamily="34" charset="0"/>
              </a:rPr>
              <a:t>Disability from a </a:t>
            </a:r>
            <a:r>
              <a:rPr lang="en-GB" sz="2000" b="1" dirty="0">
                <a:latin typeface="Arial" panose="020B0604020202020204" pitchFamily="34" charset="0"/>
                <a:cs typeface="Arial" panose="020B0604020202020204" pitchFamily="34" charset="0"/>
              </a:rPr>
              <a:t>rights perspective </a:t>
            </a:r>
            <a:r>
              <a:rPr lang="en-GB" sz="2000" dirty="0">
                <a:latin typeface="Arial" panose="020B0604020202020204" pitchFamily="34" charset="0"/>
                <a:cs typeface="Arial" panose="020B0604020202020204" pitchFamily="34" charset="0"/>
              </a:rPr>
              <a:t>is still poorly understood in mainstream development;</a:t>
            </a:r>
          </a:p>
          <a:p>
            <a:pPr marL="180972" lvl="1" indent="0">
              <a:lnSpc>
                <a:spcPct val="90000"/>
              </a:lnSpc>
              <a:buClr>
                <a:schemeClr val="tx2"/>
              </a:buClr>
              <a:buFont typeface="Arial"/>
              <a:buNone/>
              <a:defRPr/>
            </a:pPr>
            <a:endParaRPr lang="en-GB" sz="2000" b="1" dirty="0">
              <a:latin typeface="Arial" panose="020B0604020202020204" pitchFamily="34" charset="0"/>
              <a:cs typeface="Arial" panose="020B0604020202020204" pitchFamily="34" charset="0"/>
            </a:endParaRPr>
          </a:p>
          <a:p>
            <a:pPr marL="180972" lvl="1" indent="0">
              <a:lnSpc>
                <a:spcPct val="90000"/>
              </a:lnSpc>
              <a:buClr>
                <a:schemeClr val="tx2"/>
              </a:buClr>
              <a:buFont typeface="Arial"/>
              <a:buNone/>
              <a:defRPr/>
            </a:pPr>
            <a:r>
              <a:rPr lang="en-GB" sz="2000" b="1" dirty="0">
                <a:latin typeface="Arial" panose="020B0604020202020204" pitchFamily="34" charset="0"/>
                <a:cs typeface="Arial" panose="020B0604020202020204" pitchFamily="34" charset="0"/>
              </a:rPr>
              <a:t>Homogenisation </a:t>
            </a:r>
            <a:r>
              <a:rPr lang="en-GB" sz="2000" dirty="0">
                <a:latin typeface="Arial" panose="020B0604020202020204" pitchFamily="34" charset="0"/>
                <a:cs typeface="Arial" panose="020B0604020202020204" pitchFamily="34" charset="0"/>
              </a:rPr>
              <a:t>of</a:t>
            </a:r>
            <a:r>
              <a:rPr lang="en-GB" sz="2000" b="1" dirty="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disabled people’s experiences. </a:t>
            </a:r>
          </a:p>
          <a:p>
            <a:pPr lvl="1">
              <a:lnSpc>
                <a:spcPct val="90000"/>
              </a:lnSpc>
              <a:defRPr/>
            </a:pPr>
            <a:endParaRPr lang="en-GB" sz="1000" dirty="0">
              <a:latin typeface="Arial" panose="020B0604020202020204" pitchFamily="34" charset="0"/>
              <a:cs typeface="Arial" panose="020B0604020202020204" pitchFamily="34" charset="0"/>
            </a:endParaRPr>
          </a:p>
          <a:p>
            <a:pPr>
              <a:lnSpc>
                <a:spcPct val="90000"/>
              </a:lnSpc>
              <a:defRPr/>
            </a:pPr>
            <a:endParaRPr lang="en-GB" sz="1000" dirty="0">
              <a:latin typeface="Arial" panose="020B0604020202020204" pitchFamily="34" charset="0"/>
              <a:cs typeface="Arial" panose="020B0604020202020204" pitchFamily="34" charset="0"/>
            </a:endParaRPr>
          </a:p>
          <a:p>
            <a:pPr>
              <a:lnSpc>
                <a:spcPct val="90000"/>
              </a:lnSpc>
            </a:pPr>
            <a:endParaRPr lang="en-GB" sz="1000" dirty="0">
              <a:latin typeface="Arial" panose="020B0604020202020204" pitchFamily="34" charset="0"/>
              <a:cs typeface="Arial" panose="020B0604020202020204" pitchFamily="34" charset="0"/>
            </a:endParaRPr>
          </a:p>
        </p:txBody>
      </p:sp>
      <p:sp>
        <p:nvSpPr>
          <p:cNvPr id="8" name="Text Placeholder 2">
            <a:extLst>
              <a:ext uri="{FF2B5EF4-FFF2-40B4-BE49-F238E27FC236}">
                <a16:creationId xmlns:a16="http://schemas.microsoft.com/office/drawing/2014/main" id="{1A6EC3A5-61AA-C547-84B2-9F4875E375E6}"/>
              </a:ext>
            </a:extLst>
          </p:cNvPr>
          <p:cNvSpPr txBox="1">
            <a:spLocks/>
          </p:cNvSpPr>
          <p:nvPr/>
        </p:nvSpPr>
        <p:spPr>
          <a:xfrm>
            <a:off x="3761880" y="2385834"/>
            <a:ext cx="2462400" cy="1941492"/>
          </a:xfrm>
          <a:prstGeom prst="rect">
            <a:avLst/>
          </a:prstGeom>
          <a:noFill/>
          <a:effectLst>
            <a:glow rad="228600">
              <a:schemeClr val="accent2">
                <a:satMod val="175000"/>
                <a:alpha val="40000"/>
              </a:schemeClr>
            </a:glo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2000" dirty="0">
                <a:latin typeface="Arial" panose="020B0604020202020204" pitchFamily="34" charset="0"/>
                <a:cs typeface="Arial" panose="020B0604020202020204" pitchFamily="34" charset="0"/>
              </a:rPr>
              <a:t>General lack of documented experiences in relation to disability inclusion (</a:t>
            </a:r>
            <a:r>
              <a:rPr lang="en-GB" sz="2000" b="1" dirty="0">
                <a:latin typeface="Arial" panose="020B0604020202020204" pitchFamily="34" charset="0"/>
                <a:cs typeface="Arial" panose="020B0604020202020204" pitchFamily="34" charset="0"/>
              </a:rPr>
              <a:t>knowledge gap</a:t>
            </a:r>
            <a:r>
              <a:rPr lang="en-GB" sz="2000" dirty="0">
                <a:latin typeface="Arial" panose="020B0604020202020204" pitchFamily="34" charset="0"/>
                <a:cs typeface="Arial" panose="020B0604020202020204" pitchFamily="34" charset="0"/>
              </a:rPr>
              <a:t>)</a:t>
            </a:r>
          </a:p>
          <a:p>
            <a:endParaRPr lang="en-US" sz="1600" dirty="0">
              <a:latin typeface="Arial" panose="020B0604020202020204" pitchFamily="34" charset="0"/>
              <a:cs typeface="Arial" panose="020B0604020202020204" pitchFamily="34" charset="0"/>
            </a:endParaRPr>
          </a:p>
        </p:txBody>
      </p:sp>
      <p:sp>
        <p:nvSpPr>
          <p:cNvPr id="9" name="Text Placeholder 3">
            <a:extLst>
              <a:ext uri="{FF2B5EF4-FFF2-40B4-BE49-F238E27FC236}">
                <a16:creationId xmlns:a16="http://schemas.microsoft.com/office/drawing/2014/main" id="{9725F6D4-A9B9-F747-9811-9E539FF87D7B}"/>
              </a:ext>
            </a:extLst>
          </p:cNvPr>
          <p:cNvSpPr txBox="1">
            <a:spLocks/>
          </p:cNvSpPr>
          <p:nvPr/>
        </p:nvSpPr>
        <p:spPr>
          <a:xfrm>
            <a:off x="6388800" y="2381803"/>
            <a:ext cx="2462400" cy="194149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2000" b="1" dirty="0">
                <a:latin typeface="Arial" panose="020B0604020202020204" pitchFamily="34" charset="0"/>
                <a:cs typeface="Arial" panose="020B0604020202020204" pitchFamily="34" charset="0"/>
              </a:rPr>
              <a:t>Underestimation of the impact disability has on development outcomes at all levels</a:t>
            </a:r>
          </a:p>
          <a:p>
            <a:endParaRPr lang="en-US" sz="1600" b="1"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415E0AD1-D202-AC49-B48C-CA4F6366157A}"/>
              </a:ext>
            </a:extLst>
          </p:cNvPr>
          <p:cNvSpPr>
            <a:spLocks noGrp="1"/>
          </p:cNvSpPr>
          <p:nvPr>
            <p:ph type="sldNum" sz="quarter" idx="12"/>
          </p:nvPr>
        </p:nvSpPr>
        <p:spPr/>
        <p:txBody>
          <a:bodyPr/>
          <a:lstStyle/>
          <a:p>
            <a:fld id="{4FB744F3-5B1E-CE4C-84A2-8F9B119D4B46}" type="slidenum">
              <a:rPr lang="en-US" smtClean="0"/>
              <a:t>13</a:t>
            </a:fld>
            <a:endParaRPr lang="en-US"/>
          </a:p>
        </p:txBody>
      </p:sp>
    </p:spTree>
    <p:extLst>
      <p:ext uri="{BB962C8B-B14F-4D97-AF65-F5344CB8AC3E}">
        <p14:creationId xmlns:p14="http://schemas.microsoft.com/office/powerpoint/2010/main" val="2068524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475169" y="170850"/>
            <a:ext cx="7167698" cy="590931"/>
          </a:xfrm>
          <a:prstGeom prst="rect">
            <a:avLst/>
          </a:prstGeom>
          <a:noFill/>
        </p:spPr>
        <p:txBody>
          <a:bodyPr wrap="square" rtlCol="0">
            <a:spAutoFit/>
          </a:bodyPr>
          <a:lstStyle/>
          <a:p>
            <a:pPr>
              <a:lnSpc>
                <a:spcPct val="90000"/>
              </a:lnSpc>
              <a:defRPr/>
            </a:pPr>
            <a:r>
              <a:rPr lang="en-GB" sz="3600" dirty="0">
                <a:solidFill>
                  <a:srgbClr val="073A7E"/>
                </a:solidFill>
                <a:latin typeface="Arial"/>
                <a:cs typeface="Arial"/>
              </a:rPr>
              <a:t>Private sector engagement</a:t>
            </a:r>
          </a:p>
        </p:txBody>
      </p:sp>
      <p:sp>
        <p:nvSpPr>
          <p:cNvPr id="2" name="Cloud Callout 1">
            <a:extLst>
              <a:ext uri="{FF2B5EF4-FFF2-40B4-BE49-F238E27FC236}">
                <a16:creationId xmlns:a16="http://schemas.microsoft.com/office/drawing/2014/main" id="{10829191-4A82-664E-9216-D05C7E621F62}"/>
              </a:ext>
            </a:extLst>
          </p:cNvPr>
          <p:cNvSpPr/>
          <p:nvPr/>
        </p:nvSpPr>
        <p:spPr>
          <a:xfrm>
            <a:off x="1222514" y="1073426"/>
            <a:ext cx="7673008" cy="4880113"/>
          </a:xfrm>
          <a:prstGeom prst="cloudCallout">
            <a:avLst/>
          </a:prstGeom>
          <a:solidFill>
            <a:schemeClr val="bg2">
              <a:lumMod val="90000"/>
              <a:alpha val="11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568862A5-DEC9-F34C-BFAB-588D7E2C6FA7}"/>
              </a:ext>
            </a:extLst>
          </p:cNvPr>
          <p:cNvSpPr txBox="1"/>
          <p:nvPr/>
        </p:nvSpPr>
        <p:spPr>
          <a:xfrm>
            <a:off x="1631535" y="962506"/>
            <a:ext cx="2858864" cy="5724644"/>
          </a:xfrm>
          <a:prstGeom prst="rect">
            <a:avLst/>
          </a:prstGeom>
          <a:noFill/>
        </p:spPr>
        <p:txBody>
          <a:bodyPr wrap="square" rtlCol="0">
            <a:spAutoFit/>
          </a:bodyPr>
          <a:lstStyle/>
          <a:p>
            <a:r>
              <a:rPr lang="en-GB" sz="2000" b="1" dirty="0">
                <a:solidFill>
                  <a:srgbClr val="073A7E"/>
                </a:solidFill>
                <a:latin typeface="Arial" panose="020B0604020202020204" pitchFamily="34" charset="0"/>
                <a:cs typeface="Arial" panose="020B0604020202020204" pitchFamily="34" charset="0"/>
              </a:rPr>
              <a:t>1 billion disabled people </a:t>
            </a:r>
            <a:r>
              <a:rPr lang="en-GB" sz="2000" dirty="0">
                <a:solidFill>
                  <a:srgbClr val="073A7E"/>
                </a:solidFill>
                <a:latin typeface="Arial" panose="020B0604020202020204" pitchFamily="34" charset="0"/>
                <a:cs typeface="Arial" panose="020B0604020202020204" pitchFamily="34" charset="0"/>
              </a:rPr>
              <a:t>globally</a:t>
            </a:r>
          </a:p>
          <a:p>
            <a:endParaRPr lang="en-GB" sz="2000" dirty="0">
              <a:solidFill>
                <a:srgbClr val="073A7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solidFill>
                  <a:srgbClr val="073A7E"/>
                </a:solidFill>
                <a:latin typeface="Arial" panose="020B0604020202020204" pitchFamily="34" charset="0"/>
                <a:cs typeface="Arial" panose="020B0604020202020204" pitchFamily="34" charset="0"/>
              </a:rPr>
              <a:t>Significant source of talent for employment; development of new products/services</a:t>
            </a:r>
          </a:p>
          <a:p>
            <a:pPr marL="285750" indent="-285750">
              <a:buFont typeface="Arial" panose="020B0604020202020204" pitchFamily="34" charset="0"/>
              <a:buChar char="•"/>
            </a:pPr>
            <a:endParaRPr lang="en-GB" dirty="0">
              <a:solidFill>
                <a:srgbClr val="073A7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solidFill>
                  <a:srgbClr val="073A7E"/>
                </a:solidFill>
                <a:latin typeface="Arial" panose="020B0604020202020204" pitchFamily="34" charset="0"/>
                <a:cs typeface="Arial" panose="020B0604020202020204" pitchFamily="34" charset="0"/>
              </a:rPr>
              <a:t>Consumers (valued at $1.2tn per year with families increases to $8.1tn)</a:t>
            </a:r>
          </a:p>
          <a:p>
            <a:pPr marL="285750" indent="-285750">
              <a:buFont typeface="Arial" panose="020B0604020202020204" pitchFamily="34" charset="0"/>
              <a:buChar char="•"/>
            </a:pPr>
            <a:endParaRPr lang="en-GB" dirty="0">
              <a:solidFill>
                <a:srgbClr val="073A7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solidFill>
                  <a:srgbClr val="003976"/>
                </a:solidFill>
                <a:latin typeface="Arial" panose="020B0604020202020204" pitchFamily="34" charset="0"/>
                <a:cs typeface="Arial" panose="020B0604020202020204" pitchFamily="34" charset="0"/>
              </a:rPr>
              <a:t>Potential for increasing private sector output, boosting economic production, creativity and innovation</a:t>
            </a:r>
          </a:p>
          <a:p>
            <a:pPr marL="285750" indent="-285750">
              <a:buFont typeface="Arial" panose="020B0604020202020204" pitchFamily="34" charset="0"/>
              <a:buChar char="•"/>
            </a:pPr>
            <a:endParaRPr lang="en-GB" dirty="0">
              <a:solidFill>
                <a:srgbClr val="073A7E"/>
              </a:solidFill>
              <a:latin typeface="Arial" panose="020B0604020202020204" pitchFamily="34" charset="0"/>
              <a:cs typeface="Arial" panose="020B0604020202020204" pitchFamily="34" charset="0"/>
            </a:endParaRPr>
          </a:p>
          <a:p>
            <a:endParaRPr lang="en-GB" dirty="0">
              <a:solidFill>
                <a:srgbClr val="073A7E"/>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3CE5F4EE-9CDD-654A-9B81-D767B4424F94}"/>
              </a:ext>
            </a:extLst>
          </p:cNvPr>
          <p:cNvSpPr txBox="1"/>
          <p:nvPr/>
        </p:nvSpPr>
        <p:spPr>
          <a:xfrm>
            <a:off x="4760412" y="968156"/>
            <a:ext cx="3829879" cy="5570756"/>
          </a:xfrm>
          <a:prstGeom prst="rect">
            <a:avLst/>
          </a:prstGeom>
          <a:noFill/>
        </p:spPr>
        <p:txBody>
          <a:bodyPr wrap="square" rtlCol="0">
            <a:spAutoFit/>
          </a:bodyPr>
          <a:lstStyle/>
          <a:p>
            <a:r>
              <a:rPr lang="en-GB" sz="2000" b="1" dirty="0">
                <a:solidFill>
                  <a:srgbClr val="073A7E"/>
                </a:solidFill>
                <a:latin typeface="Arial" panose="020B0604020202020204" pitchFamily="34" charset="0"/>
                <a:cs typeface="Arial" panose="020B0604020202020204" pitchFamily="34" charset="0"/>
              </a:rPr>
              <a:t>Business case </a:t>
            </a:r>
            <a:r>
              <a:rPr lang="en-GB" sz="2000" dirty="0">
                <a:solidFill>
                  <a:srgbClr val="073A7E"/>
                </a:solidFill>
                <a:latin typeface="Arial" panose="020B0604020202020204" pitchFamily="34" charset="0"/>
                <a:cs typeface="Arial" panose="020B0604020202020204" pitchFamily="34" charset="0"/>
              </a:rPr>
              <a:t>for disabled people as employees</a:t>
            </a:r>
          </a:p>
          <a:p>
            <a:endParaRPr lang="en-GB" sz="2000" dirty="0">
              <a:solidFill>
                <a:srgbClr val="073A7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solidFill>
                  <a:srgbClr val="073A7E"/>
                </a:solidFill>
                <a:latin typeface="Arial" panose="020B0604020202020204" pitchFamily="34" charset="0"/>
                <a:cs typeface="Arial" panose="020B0604020202020204" pitchFamily="34" charset="0"/>
              </a:rPr>
              <a:t>Myths: loss in productivity; financial implications...</a:t>
            </a:r>
          </a:p>
          <a:p>
            <a:pPr marL="742950" lvl="1" indent="-285750">
              <a:buFont typeface="Arial" panose="020B0604020202020204" pitchFamily="34" charset="0"/>
              <a:buChar char="•"/>
            </a:pPr>
            <a:r>
              <a:rPr lang="en-GB" sz="1600" dirty="0">
                <a:solidFill>
                  <a:srgbClr val="073A7E"/>
                </a:solidFill>
                <a:latin typeface="Arial" panose="020B0604020202020204" pitchFamily="34" charset="0"/>
                <a:cs typeface="Arial" panose="020B0604020202020204" pitchFamily="34" charset="0"/>
              </a:rPr>
              <a:t>Accenture (2018) study showed companies employing disabled people were above average in profitability and value creation</a:t>
            </a:r>
          </a:p>
          <a:p>
            <a:pPr lvl="1"/>
            <a:endParaRPr lang="en-GB" sz="1600" dirty="0">
              <a:solidFill>
                <a:srgbClr val="073A7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solidFill>
                  <a:srgbClr val="073A7E"/>
                </a:solidFill>
                <a:latin typeface="Arial" panose="020B0604020202020204" pitchFamily="34" charset="0"/>
                <a:cs typeface="Arial" panose="020B0604020202020204" pitchFamily="34" charset="0"/>
              </a:rPr>
              <a:t>Disabled people as good problem solvers, adaptable</a:t>
            </a:r>
          </a:p>
          <a:p>
            <a:pPr marL="285750" indent="-285750">
              <a:buFont typeface="Arial" panose="020B0604020202020204" pitchFamily="34" charset="0"/>
              <a:buChar char="•"/>
            </a:pPr>
            <a:endParaRPr lang="en-GB" dirty="0">
              <a:solidFill>
                <a:srgbClr val="073A7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solidFill>
                  <a:srgbClr val="073A7E"/>
                </a:solidFill>
                <a:latin typeface="Arial" panose="020B0604020202020204" pitchFamily="34" charset="0"/>
                <a:cs typeface="Arial" panose="020B0604020202020204" pitchFamily="34" charset="0"/>
              </a:rPr>
              <a:t>Lower turnover (48% less) </a:t>
            </a:r>
          </a:p>
          <a:p>
            <a:pPr marL="285750" indent="-285750">
              <a:buFont typeface="Arial" panose="020B0604020202020204" pitchFamily="34" charset="0"/>
              <a:buChar char="•"/>
            </a:pPr>
            <a:endParaRPr lang="en-GB" dirty="0">
              <a:solidFill>
                <a:srgbClr val="073A7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solidFill>
                  <a:srgbClr val="073A7E"/>
                </a:solidFill>
                <a:latin typeface="Arial" panose="020B0604020202020204" pitchFamily="34" charset="0"/>
                <a:cs typeface="Arial" panose="020B0604020202020204" pitchFamily="34" charset="0"/>
              </a:rPr>
              <a:t>Inclusive workplaces work for everyone</a:t>
            </a:r>
          </a:p>
          <a:p>
            <a:pPr marL="285750" indent="-285750">
              <a:buFont typeface="Arial" panose="020B0604020202020204" pitchFamily="34" charset="0"/>
              <a:buChar char="•"/>
            </a:pPr>
            <a:endParaRPr lang="en-GB" dirty="0">
              <a:solidFill>
                <a:srgbClr val="073A7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solidFill>
                  <a:srgbClr val="073A7E"/>
                </a:solidFill>
                <a:latin typeface="Arial" panose="020B0604020202020204" pitchFamily="34" charset="0"/>
                <a:cs typeface="Arial" panose="020B0604020202020204" pitchFamily="34" charset="0"/>
              </a:rPr>
              <a:t>Reputational benefits</a:t>
            </a:r>
          </a:p>
          <a:p>
            <a:endParaRPr lang="en-GB" dirty="0">
              <a:solidFill>
                <a:srgbClr val="073A7E"/>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48D87083-9F79-BC40-8735-72EF2D51ACCF}"/>
              </a:ext>
            </a:extLst>
          </p:cNvPr>
          <p:cNvSpPr>
            <a:spLocks noGrp="1"/>
          </p:cNvSpPr>
          <p:nvPr>
            <p:ph type="sldNum" sz="quarter" idx="12"/>
          </p:nvPr>
        </p:nvSpPr>
        <p:spPr/>
        <p:txBody>
          <a:bodyPr/>
          <a:lstStyle/>
          <a:p>
            <a:fld id="{4FB744F3-5B1E-CE4C-84A2-8F9B119D4B46}" type="slidenum">
              <a:rPr lang="en-US" smtClean="0"/>
              <a:t>14</a:t>
            </a:fld>
            <a:endParaRPr lang="en-US"/>
          </a:p>
        </p:txBody>
      </p:sp>
      <p:sp>
        <p:nvSpPr>
          <p:cNvPr id="5" name="TextBox 4">
            <a:extLst>
              <a:ext uri="{FF2B5EF4-FFF2-40B4-BE49-F238E27FC236}">
                <a16:creationId xmlns:a16="http://schemas.microsoft.com/office/drawing/2014/main" id="{F03872AD-1A33-4656-B11E-BB5BB3238923}"/>
              </a:ext>
            </a:extLst>
          </p:cNvPr>
          <p:cNvSpPr txBox="1"/>
          <p:nvPr/>
        </p:nvSpPr>
        <p:spPr>
          <a:xfrm>
            <a:off x="1111805" y="6287682"/>
            <a:ext cx="7478486" cy="276999"/>
          </a:xfrm>
          <a:prstGeom prst="rect">
            <a:avLst/>
          </a:prstGeom>
          <a:noFill/>
        </p:spPr>
        <p:txBody>
          <a:bodyPr wrap="square" rtlCol="0">
            <a:spAutoFit/>
          </a:bodyPr>
          <a:lstStyle/>
          <a:p>
            <a:r>
              <a:rPr lang="en-GB" sz="1200" dirty="0">
                <a:solidFill>
                  <a:schemeClr val="tx2"/>
                </a:solidFill>
                <a:latin typeface="Arial" panose="020B0604020202020204" pitchFamily="34" charset="0"/>
                <a:cs typeface="Arial" panose="020B0604020202020204" pitchFamily="34" charset="0"/>
              </a:rPr>
              <a:t>From Disability Hub Europe (2019) </a:t>
            </a:r>
            <a:r>
              <a:rPr lang="en-GB" sz="1200" dirty="0">
                <a:solidFill>
                  <a:schemeClr val="tx2"/>
                </a:solidFill>
                <a:latin typeface="Arial" panose="020B0604020202020204" pitchFamily="34" charset="0"/>
                <a:cs typeface="Arial" panose="020B0604020202020204" pitchFamily="34" charset="0"/>
                <a:hlinkClick r:id="rId4"/>
              </a:rPr>
              <a:t>Making the future of work inclusive of people with disabilities</a:t>
            </a:r>
            <a:endParaRPr lang="en-GB" sz="12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8462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AD19E-84D8-644D-AD2B-0A76726A4781}"/>
              </a:ext>
            </a:extLst>
          </p:cNvPr>
          <p:cNvSpPr>
            <a:spLocks noGrp="1"/>
          </p:cNvSpPr>
          <p:nvPr>
            <p:ph type="title"/>
          </p:nvPr>
        </p:nvSpPr>
        <p:spPr/>
        <p:txBody>
          <a:bodyPr/>
          <a:lstStyle/>
          <a:p>
            <a:pPr algn="l"/>
            <a:r>
              <a:rPr lang="en-GB" sz="3600" dirty="0">
                <a:solidFill>
                  <a:srgbClr val="073A7E"/>
                </a:solidFill>
                <a:latin typeface="Arial"/>
                <a:ea typeface="+mn-ea"/>
                <a:cs typeface="Arial"/>
              </a:rPr>
              <a:t>		Useful Inclusion Framework</a:t>
            </a:r>
          </a:p>
        </p:txBody>
      </p:sp>
      <p:graphicFrame>
        <p:nvGraphicFramePr>
          <p:cNvPr id="4" name="Content Placeholder 6">
            <a:extLst>
              <a:ext uri="{FF2B5EF4-FFF2-40B4-BE49-F238E27FC236}">
                <a16:creationId xmlns:a16="http://schemas.microsoft.com/office/drawing/2014/main" id="{0CF54D36-CF29-954B-AA81-253F7EA25D3E}"/>
              </a:ext>
            </a:extLst>
          </p:cNvPr>
          <p:cNvGraphicFramePr>
            <a:graphicFrameLocks/>
          </p:cNvGraphicFramePr>
          <p:nvPr>
            <p:extLst>
              <p:ext uri="{D42A27DB-BD31-4B8C-83A1-F6EECF244321}">
                <p14:modId xmlns:p14="http://schemas.microsoft.com/office/powerpoint/2010/main" val="3502979126"/>
              </p:ext>
            </p:extLst>
          </p:nvPr>
        </p:nvGraphicFramePr>
        <p:xfrm>
          <a:off x="1461052" y="1417638"/>
          <a:ext cx="7225748" cy="38752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2">
            <a:extLst>
              <a:ext uri="{FF2B5EF4-FFF2-40B4-BE49-F238E27FC236}">
                <a16:creationId xmlns:a16="http://schemas.microsoft.com/office/drawing/2014/main" id="{77F2CD1C-9E77-9146-A16C-3765EBBA7119}"/>
              </a:ext>
            </a:extLst>
          </p:cNvPr>
          <p:cNvSpPr>
            <a:spLocks noGrp="1"/>
          </p:cNvSpPr>
          <p:nvPr>
            <p:ph type="sldNum" sz="quarter" idx="12"/>
          </p:nvPr>
        </p:nvSpPr>
        <p:spPr/>
        <p:txBody>
          <a:bodyPr/>
          <a:lstStyle/>
          <a:p>
            <a:fld id="{4FB744F3-5B1E-CE4C-84A2-8F9B119D4B46}" type="slidenum">
              <a:rPr lang="en-US" smtClean="0"/>
              <a:t>15</a:t>
            </a:fld>
            <a:endParaRPr lang="en-US"/>
          </a:p>
        </p:txBody>
      </p:sp>
    </p:spTree>
    <p:extLst>
      <p:ext uri="{BB962C8B-B14F-4D97-AF65-F5344CB8AC3E}">
        <p14:creationId xmlns:p14="http://schemas.microsoft.com/office/powerpoint/2010/main" val="1016249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AD19E-84D8-644D-AD2B-0A76726A4781}"/>
              </a:ext>
            </a:extLst>
          </p:cNvPr>
          <p:cNvSpPr>
            <a:spLocks noGrp="1"/>
          </p:cNvSpPr>
          <p:nvPr>
            <p:ph type="title"/>
          </p:nvPr>
        </p:nvSpPr>
        <p:spPr>
          <a:xfrm>
            <a:off x="457200" y="47526"/>
            <a:ext cx="8229600" cy="1143000"/>
          </a:xfrm>
        </p:spPr>
        <p:txBody>
          <a:bodyPr/>
          <a:lstStyle/>
          <a:p>
            <a:pPr algn="l"/>
            <a:r>
              <a:rPr lang="en-GB" sz="3600" dirty="0">
                <a:solidFill>
                  <a:srgbClr val="073A7E"/>
                </a:solidFill>
                <a:latin typeface="Arial"/>
                <a:ea typeface="+mn-ea"/>
                <a:cs typeface="Arial"/>
              </a:rPr>
              <a:t>		Inclusive infrastructure entry points</a:t>
            </a:r>
          </a:p>
        </p:txBody>
      </p:sp>
      <p:graphicFrame>
        <p:nvGraphicFramePr>
          <p:cNvPr id="4" name="Table 3">
            <a:extLst>
              <a:ext uri="{FF2B5EF4-FFF2-40B4-BE49-F238E27FC236}">
                <a16:creationId xmlns:a16="http://schemas.microsoft.com/office/drawing/2014/main" id="{1BB2688A-F1AE-324F-BB18-8B087777C78E}"/>
              </a:ext>
            </a:extLst>
          </p:cNvPr>
          <p:cNvGraphicFramePr>
            <a:graphicFrameLocks noGrp="1"/>
          </p:cNvGraphicFramePr>
          <p:nvPr>
            <p:extLst>
              <p:ext uri="{D42A27DB-BD31-4B8C-83A1-F6EECF244321}">
                <p14:modId xmlns:p14="http://schemas.microsoft.com/office/powerpoint/2010/main" val="1032101671"/>
              </p:ext>
            </p:extLst>
          </p:nvPr>
        </p:nvGraphicFramePr>
        <p:xfrm>
          <a:off x="1282146" y="917905"/>
          <a:ext cx="7563679" cy="5321561"/>
        </p:xfrm>
        <a:graphic>
          <a:graphicData uri="http://schemas.openxmlformats.org/drawingml/2006/table">
            <a:tbl>
              <a:tblPr firstRow="1" bandRow="1">
                <a:tableStyleId>{8799B23B-EC83-4686-B30A-512413B5E67A}</a:tableStyleId>
              </a:tblPr>
              <a:tblGrid>
                <a:gridCol w="987525">
                  <a:extLst>
                    <a:ext uri="{9D8B030D-6E8A-4147-A177-3AD203B41FA5}">
                      <a16:colId xmlns:a16="http://schemas.microsoft.com/office/drawing/2014/main" val="2986772868"/>
                    </a:ext>
                  </a:extLst>
                </a:gridCol>
                <a:gridCol w="1502229">
                  <a:extLst>
                    <a:ext uri="{9D8B030D-6E8A-4147-A177-3AD203B41FA5}">
                      <a16:colId xmlns:a16="http://schemas.microsoft.com/office/drawing/2014/main" val="1127253053"/>
                    </a:ext>
                  </a:extLst>
                </a:gridCol>
                <a:gridCol w="2416629">
                  <a:extLst>
                    <a:ext uri="{9D8B030D-6E8A-4147-A177-3AD203B41FA5}">
                      <a16:colId xmlns:a16="http://schemas.microsoft.com/office/drawing/2014/main" val="2002454916"/>
                    </a:ext>
                  </a:extLst>
                </a:gridCol>
                <a:gridCol w="2657296">
                  <a:extLst>
                    <a:ext uri="{9D8B030D-6E8A-4147-A177-3AD203B41FA5}">
                      <a16:colId xmlns:a16="http://schemas.microsoft.com/office/drawing/2014/main" val="2786913023"/>
                    </a:ext>
                  </a:extLst>
                </a:gridCol>
              </a:tblGrid>
              <a:tr h="263241">
                <a:tc>
                  <a:txBody>
                    <a:bodyPr/>
                    <a:lstStyle/>
                    <a:p>
                      <a:r>
                        <a:rPr lang="en-GB" sz="1400" dirty="0">
                          <a:latin typeface="Arial" panose="020B0604020202020204" pitchFamily="34" charset="0"/>
                          <a:cs typeface="Arial" panose="020B0604020202020204" pitchFamily="34" charset="0"/>
                        </a:rPr>
                        <a:t>Sector</a:t>
                      </a:r>
                    </a:p>
                  </a:txBody>
                  <a:tcPr marL="63828" marR="63828" marT="31914" marB="31914"/>
                </a:tc>
                <a:tc>
                  <a:txBody>
                    <a:bodyPr/>
                    <a:lstStyle/>
                    <a:p>
                      <a:r>
                        <a:rPr lang="en-GB" sz="1400" dirty="0">
                          <a:latin typeface="Arial" panose="020B0604020202020204" pitchFamily="34" charset="0"/>
                          <a:cs typeface="Arial" panose="020B0604020202020204" pitchFamily="34" charset="0"/>
                        </a:rPr>
                        <a:t>Compliant</a:t>
                      </a:r>
                    </a:p>
                  </a:txBody>
                  <a:tcPr marL="63828" marR="63828" marT="31914" marB="31914"/>
                </a:tc>
                <a:tc>
                  <a:txBody>
                    <a:bodyPr/>
                    <a:lstStyle/>
                    <a:p>
                      <a:r>
                        <a:rPr lang="en-GB" sz="1400" dirty="0">
                          <a:latin typeface="Arial" panose="020B0604020202020204" pitchFamily="34" charset="0"/>
                          <a:cs typeface="Arial" panose="020B0604020202020204" pitchFamily="34" charset="0"/>
                        </a:rPr>
                        <a:t>Empowering</a:t>
                      </a:r>
                    </a:p>
                  </a:txBody>
                  <a:tcPr marL="63828" marR="63828" marT="31914" marB="31914"/>
                </a:tc>
                <a:tc>
                  <a:txBody>
                    <a:bodyPr/>
                    <a:lstStyle/>
                    <a:p>
                      <a:r>
                        <a:rPr lang="en-GB" sz="1400" dirty="0">
                          <a:latin typeface="Arial" panose="020B0604020202020204" pitchFamily="34" charset="0"/>
                          <a:cs typeface="Arial" panose="020B0604020202020204" pitchFamily="34" charset="0"/>
                        </a:rPr>
                        <a:t>Transformative</a:t>
                      </a:r>
                    </a:p>
                  </a:txBody>
                  <a:tcPr marL="63828" marR="63828" marT="31914" marB="31914"/>
                </a:tc>
                <a:extLst>
                  <a:ext uri="{0D108BD9-81ED-4DB2-BD59-A6C34878D82A}">
                    <a16:rowId xmlns:a16="http://schemas.microsoft.com/office/drawing/2014/main" val="2534875346"/>
                  </a:ext>
                </a:extLst>
              </a:tr>
              <a:tr h="2694737">
                <a:tc>
                  <a:txBody>
                    <a:bodyPr/>
                    <a:lstStyle/>
                    <a:p>
                      <a:r>
                        <a:rPr lang="en-GB" sz="1400" b="1" dirty="0">
                          <a:latin typeface="Arial" panose="020B0604020202020204" pitchFamily="34" charset="0"/>
                          <a:cs typeface="Arial" panose="020B0604020202020204" pitchFamily="34" charset="0"/>
                        </a:rPr>
                        <a:t>Transport</a:t>
                      </a:r>
                    </a:p>
                  </a:txBody>
                  <a:tcPr marL="63828" marR="63828" marT="31914" marB="31914"/>
                </a:tc>
                <a:tc>
                  <a:txBody>
                    <a:bodyPr/>
                    <a:lstStyle/>
                    <a:p>
                      <a:r>
                        <a:rPr lang="en-GB" sz="1400" dirty="0">
                          <a:latin typeface="Arial" panose="020B0604020202020204" pitchFamily="34" charset="0"/>
                          <a:cs typeface="Arial" panose="020B0604020202020204" pitchFamily="34" charset="0"/>
                        </a:rPr>
                        <a:t>Accessible information, through SMS / apps</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Boarding devices, allocated seating, wheelchair spaces, access to/from transport hubs</a:t>
                      </a:r>
                    </a:p>
                  </a:txBody>
                  <a:tcPr marL="63828" marR="63828" marT="31914" marB="31914"/>
                </a:tc>
                <a:tc>
                  <a:txBody>
                    <a:bodyPr/>
                    <a:lstStyle/>
                    <a:p>
                      <a:r>
                        <a:rPr lang="en-GB" sz="1400" dirty="0">
                          <a:latin typeface="Arial" panose="020B0604020202020204" pitchFamily="34" charset="0"/>
                          <a:cs typeface="Arial" panose="020B0604020202020204" pitchFamily="34" charset="0"/>
                        </a:rPr>
                        <a:t>Design consultation with disabled people</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New transport services </a:t>
                      </a:r>
                      <a:r>
                        <a:rPr lang="en-GB" sz="1400" dirty="0" err="1">
                          <a:latin typeface="Arial" panose="020B0604020202020204" pitchFamily="34" charset="0"/>
                          <a:cs typeface="Arial" panose="020B0604020202020204" pitchFamily="34" charset="0"/>
                        </a:rPr>
                        <a:t>utlilise</a:t>
                      </a:r>
                      <a:r>
                        <a:rPr lang="en-GB" sz="1400" dirty="0">
                          <a:latin typeface="Arial" panose="020B0604020202020204" pitchFamily="34" charset="0"/>
                          <a:cs typeface="Arial" panose="020B0604020202020204" pitchFamily="34" charset="0"/>
                        </a:rPr>
                        <a:t> UD to link economic + residential hubs </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Specialist services for more severe impairments </a:t>
                      </a:r>
                    </a:p>
                  </a:txBody>
                  <a:tcPr marL="63828" marR="63828" marT="31914" marB="31914"/>
                </a:tc>
                <a:tc>
                  <a:txBody>
                    <a:bodyPr/>
                    <a:lstStyle/>
                    <a:p>
                      <a:r>
                        <a:rPr lang="en-GB" sz="1400" dirty="0">
                          <a:latin typeface="Arial" panose="020B0604020202020204" pitchFamily="34" charset="0"/>
                          <a:cs typeface="Arial" panose="020B0604020202020204" pitchFamily="34" charset="0"/>
                        </a:rPr>
                        <a:t>Disability inclusive design in policy frameworks enforced at local level</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City transport networks designed to ensure disabled people have equitable access</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Staff can evaluate effectiveness of accessibility and can address  as needed</a:t>
                      </a:r>
                    </a:p>
                  </a:txBody>
                  <a:tcPr marL="63828" marR="63828" marT="31914" marB="31914"/>
                </a:tc>
                <a:extLst>
                  <a:ext uri="{0D108BD9-81ED-4DB2-BD59-A6C34878D82A}">
                    <a16:rowId xmlns:a16="http://schemas.microsoft.com/office/drawing/2014/main" val="3657903681"/>
                  </a:ext>
                </a:extLst>
              </a:tr>
              <a:tr h="2206865">
                <a:tc>
                  <a:txBody>
                    <a:bodyPr/>
                    <a:lstStyle/>
                    <a:p>
                      <a:r>
                        <a:rPr lang="en-GB" sz="1400" b="1">
                          <a:latin typeface="Arial" panose="020B0604020202020204" pitchFamily="34" charset="0"/>
                          <a:cs typeface="Arial" panose="020B0604020202020204" pitchFamily="34" charset="0"/>
                        </a:rPr>
                        <a:t>Energy</a:t>
                      </a:r>
                    </a:p>
                  </a:txBody>
                  <a:tcPr marL="63828" marR="63828" marT="31914" marB="31914"/>
                </a:tc>
                <a:tc>
                  <a:txBody>
                    <a:bodyPr/>
                    <a:lstStyle/>
                    <a:p>
                      <a:r>
                        <a:rPr lang="en-GB" sz="1400" dirty="0">
                          <a:latin typeface="Arial" panose="020B0604020202020204" pitchFamily="34" charset="0"/>
                          <a:cs typeface="Arial" panose="020B0604020202020204" pitchFamily="34" charset="0"/>
                        </a:rPr>
                        <a:t>Accessible energy promotion / sales information</a:t>
                      </a: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txBody>
                  <a:tcPr marL="63828" marR="63828" marT="31914" marB="31914"/>
                </a:tc>
                <a:tc>
                  <a:txBody>
                    <a:bodyPr/>
                    <a:lstStyle/>
                    <a:p>
                      <a:r>
                        <a:rPr lang="en-GB" sz="1400" dirty="0">
                          <a:latin typeface="Arial" panose="020B0604020202020204" pitchFamily="34" charset="0"/>
                          <a:cs typeface="Arial" panose="020B0604020202020204" pitchFamily="34" charset="0"/>
                        </a:rPr>
                        <a:t>All energy services are accessible – tariffs, billing, service announcements.</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Installed services accessible - meters and wiring in HHs</a:t>
                      </a:r>
                    </a:p>
                  </a:txBody>
                  <a:tcPr marL="63828" marR="63828" marT="31914" marB="31914"/>
                </a:tc>
                <a:tc>
                  <a:txBody>
                    <a:bodyPr/>
                    <a:lstStyle/>
                    <a:p>
                      <a:r>
                        <a:rPr lang="en-GB" sz="1400" dirty="0">
                          <a:latin typeface="Arial" panose="020B0604020202020204" pitchFamily="34" charset="0"/>
                          <a:cs typeface="Arial" panose="020B0604020202020204" pitchFamily="34" charset="0"/>
                        </a:rPr>
                        <a:t>Engage disabled people in planning and decision making around market-based energy solutions</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Consider affordability of energy solutions for HHs headed by disabled people</a:t>
                      </a:r>
                    </a:p>
                  </a:txBody>
                  <a:tcPr marL="63828" marR="63828" marT="31914" marB="31914"/>
                </a:tc>
                <a:extLst>
                  <a:ext uri="{0D108BD9-81ED-4DB2-BD59-A6C34878D82A}">
                    <a16:rowId xmlns:a16="http://schemas.microsoft.com/office/drawing/2014/main" val="4222043388"/>
                  </a:ext>
                </a:extLst>
              </a:tr>
            </a:tbl>
          </a:graphicData>
        </a:graphic>
      </p:graphicFrame>
      <p:sp>
        <p:nvSpPr>
          <p:cNvPr id="3" name="Slide Number Placeholder 2">
            <a:extLst>
              <a:ext uri="{FF2B5EF4-FFF2-40B4-BE49-F238E27FC236}">
                <a16:creationId xmlns:a16="http://schemas.microsoft.com/office/drawing/2014/main" id="{2EB6B59C-785E-9C49-B659-3D70A8139E5E}"/>
              </a:ext>
            </a:extLst>
          </p:cNvPr>
          <p:cNvSpPr>
            <a:spLocks noGrp="1"/>
          </p:cNvSpPr>
          <p:nvPr>
            <p:ph type="sldNum" sz="quarter" idx="12"/>
          </p:nvPr>
        </p:nvSpPr>
        <p:spPr/>
        <p:txBody>
          <a:bodyPr/>
          <a:lstStyle/>
          <a:p>
            <a:fld id="{4FB744F3-5B1E-CE4C-84A2-8F9B119D4B46}" type="slidenum">
              <a:rPr lang="en-US" smtClean="0"/>
              <a:t>16</a:t>
            </a:fld>
            <a:endParaRPr lang="en-US"/>
          </a:p>
        </p:txBody>
      </p:sp>
    </p:spTree>
    <p:extLst>
      <p:ext uri="{BB962C8B-B14F-4D97-AF65-F5344CB8AC3E}">
        <p14:creationId xmlns:p14="http://schemas.microsoft.com/office/powerpoint/2010/main" val="2012913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AD19E-84D8-644D-AD2B-0A76726A4781}"/>
              </a:ext>
            </a:extLst>
          </p:cNvPr>
          <p:cNvSpPr>
            <a:spLocks noGrp="1"/>
          </p:cNvSpPr>
          <p:nvPr>
            <p:ph type="title"/>
          </p:nvPr>
        </p:nvSpPr>
        <p:spPr/>
        <p:txBody>
          <a:bodyPr/>
          <a:lstStyle/>
          <a:p>
            <a:pPr algn="l"/>
            <a:r>
              <a:rPr lang="en-GB" sz="3600">
                <a:solidFill>
                  <a:srgbClr val="073A7E"/>
                </a:solidFill>
                <a:latin typeface="Arial"/>
                <a:ea typeface="+mn-ea"/>
                <a:cs typeface="Arial"/>
              </a:rPr>
              <a:t>		Opportunities in technology</a:t>
            </a:r>
            <a:endParaRPr lang="en-GB" sz="3600" dirty="0">
              <a:solidFill>
                <a:srgbClr val="073A7E"/>
              </a:solidFill>
              <a:latin typeface="Arial"/>
              <a:ea typeface="+mn-ea"/>
              <a:cs typeface="Arial"/>
            </a:endParaRPr>
          </a:p>
        </p:txBody>
      </p:sp>
      <p:graphicFrame>
        <p:nvGraphicFramePr>
          <p:cNvPr id="6" name="Content Placeholder 10">
            <a:extLst>
              <a:ext uri="{FF2B5EF4-FFF2-40B4-BE49-F238E27FC236}">
                <a16:creationId xmlns:a16="http://schemas.microsoft.com/office/drawing/2014/main" id="{B46EC823-FE87-4D97-BCFA-A230379AC4D7}"/>
              </a:ext>
            </a:extLst>
          </p:cNvPr>
          <p:cNvGraphicFramePr>
            <a:graphicFrameLocks noGrp="1"/>
          </p:cNvGraphicFramePr>
          <p:nvPr>
            <p:extLst>
              <p:ext uri="{D42A27DB-BD31-4B8C-83A1-F6EECF244321}">
                <p14:modId xmlns:p14="http://schemas.microsoft.com/office/powerpoint/2010/main" val="3244259173"/>
              </p:ext>
            </p:extLst>
          </p:nvPr>
        </p:nvGraphicFramePr>
        <p:xfrm>
          <a:off x="1566402" y="1944412"/>
          <a:ext cx="6931555" cy="35671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2">
            <a:extLst>
              <a:ext uri="{FF2B5EF4-FFF2-40B4-BE49-F238E27FC236}">
                <a16:creationId xmlns:a16="http://schemas.microsoft.com/office/drawing/2014/main" id="{D43AF437-3255-DC49-8E6D-5980BE1892AF}"/>
              </a:ext>
            </a:extLst>
          </p:cNvPr>
          <p:cNvSpPr>
            <a:spLocks noGrp="1"/>
          </p:cNvSpPr>
          <p:nvPr>
            <p:ph type="sldNum" sz="quarter" idx="12"/>
          </p:nvPr>
        </p:nvSpPr>
        <p:spPr/>
        <p:txBody>
          <a:bodyPr/>
          <a:lstStyle/>
          <a:p>
            <a:fld id="{4FB744F3-5B1E-CE4C-84A2-8F9B119D4B46}" type="slidenum">
              <a:rPr lang="en-US" smtClean="0"/>
              <a:t>17</a:t>
            </a:fld>
            <a:endParaRPr lang="en-US"/>
          </a:p>
        </p:txBody>
      </p:sp>
    </p:spTree>
    <p:extLst>
      <p:ext uri="{BB962C8B-B14F-4D97-AF65-F5344CB8AC3E}">
        <p14:creationId xmlns:p14="http://schemas.microsoft.com/office/powerpoint/2010/main" val="1186238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AD19E-84D8-644D-AD2B-0A76726A4781}"/>
              </a:ext>
            </a:extLst>
          </p:cNvPr>
          <p:cNvSpPr>
            <a:spLocks noGrp="1"/>
          </p:cNvSpPr>
          <p:nvPr>
            <p:ph type="title"/>
          </p:nvPr>
        </p:nvSpPr>
        <p:spPr/>
        <p:txBody>
          <a:bodyPr/>
          <a:lstStyle/>
          <a:p>
            <a:pPr algn="l"/>
            <a:r>
              <a:rPr lang="en-GB" sz="3600" dirty="0">
                <a:solidFill>
                  <a:srgbClr val="073A7E"/>
                </a:solidFill>
                <a:latin typeface="Arial"/>
                <a:ea typeface="+mn-ea"/>
                <a:cs typeface="Arial"/>
              </a:rPr>
              <a:t>		Inclusive design</a:t>
            </a:r>
          </a:p>
        </p:txBody>
      </p:sp>
      <p:graphicFrame>
        <p:nvGraphicFramePr>
          <p:cNvPr id="6" name="Content Placeholder 10">
            <a:extLst>
              <a:ext uri="{FF2B5EF4-FFF2-40B4-BE49-F238E27FC236}">
                <a16:creationId xmlns:a16="http://schemas.microsoft.com/office/drawing/2014/main" id="{7BDEAA45-E551-E844-91AC-3664A63E788D}"/>
              </a:ext>
            </a:extLst>
          </p:cNvPr>
          <p:cNvGraphicFramePr>
            <a:graphicFrameLocks/>
          </p:cNvGraphicFramePr>
          <p:nvPr>
            <p:extLst>
              <p:ext uri="{D42A27DB-BD31-4B8C-83A1-F6EECF244321}">
                <p14:modId xmlns:p14="http://schemas.microsoft.com/office/powerpoint/2010/main" val="3485831540"/>
              </p:ext>
            </p:extLst>
          </p:nvPr>
        </p:nvGraphicFramePr>
        <p:xfrm>
          <a:off x="1480931" y="944218"/>
          <a:ext cx="7275444" cy="52876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2">
            <a:extLst>
              <a:ext uri="{FF2B5EF4-FFF2-40B4-BE49-F238E27FC236}">
                <a16:creationId xmlns:a16="http://schemas.microsoft.com/office/drawing/2014/main" id="{424D6B47-0F40-854C-B620-2EDA6EB1F879}"/>
              </a:ext>
            </a:extLst>
          </p:cNvPr>
          <p:cNvSpPr>
            <a:spLocks noGrp="1"/>
          </p:cNvSpPr>
          <p:nvPr>
            <p:ph type="sldNum" sz="quarter" idx="12"/>
          </p:nvPr>
        </p:nvSpPr>
        <p:spPr/>
        <p:txBody>
          <a:bodyPr/>
          <a:lstStyle/>
          <a:p>
            <a:fld id="{4FB744F3-5B1E-CE4C-84A2-8F9B119D4B46}" type="slidenum">
              <a:rPr lang="en-US" smtClean="0"/>
              <a:t>18</a:t>
            </a:fld>
            <a:endParaRPr lang="en-US"/>
          </a:p>
        </p:txBody>
      </p:sp>
    </p:spTree>
    <p:extLst>
      <p:ext uri="{BB962C8B-B14F-4D97-AF65-F5344CB8AC3E}">
        <p14:creationId xmlns:p14="http://schemas.microsoft.com/office/powerpoint/2010/main" val="966646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AD19E-84D8-644D-AD2B-0A76726A4781}"/>
              </a:ext>
            </a:extLst>
          </p:cNvPr>
          <p:cNvSpPr>
            <a:spLocks noGrp="1"/>
          </p:cNvSpPr>
          <p:nvPr>
            <p:ph type="title"/>
          </p:nvPr>
        </p:nvSpPr>
        <p:spPr>
          <a:xfrm>
            <a:off x="457200" y="47526"/>
            <a:ext cx="8229600" cy="1143000"/>
          </a:xfrm>
        </p:spPr>
        <p:txBody>
          <a:bodyPr>
            <a:normAutofit fontScale="90000"/>
          </a:bodyPr>
          <a:lstStyle/>
          <a:p>
            <a:pPr algn="l"/>
            <a:r>
              <a:rPr lang="en-GB" sz="3600" dirty="0">
                <a:solidFill>
                  <a:srgbClr val="073A7E"/>
                </a:solidFill>
                <a:latin typeface="Arial"/>
                <a:ea typeface="+mn-ea"/>
                <a:cs typeface="Arial"/>
              </a:rPr>
              <a:t>		</a:t>
            </a:r>
            <a:r>
              <a:rPr lang="en-GB" sz="3600" b="1" dirty="0">
                <a:solidFill>
                  <a:srgbClr val="073A7E"/>
                </a:solidFill>
                <a:latin typeface="Arial"/>
                <a:cs typeface="Arial"/>
              </a:rPr>
              <a:t>Practical advice – things to prioritise</a:t>
            </a:r>
            <a:endParaRPr lang="en-GB" sz="3600" dirty="0">
              <a:solidFill>
                <a:srgbClr val="073A7E"/>
              </a:solidFill>
              <a:latin typeface="Arial"/>
              <a:ea typeface="+mn-ea"/>
              <a:cs typeface="Arial"/>
            </a:endParaRPr>
          </a:p>
        </p:txBody>
      </p:sp>
      <p:graphicFrame>
        <p:nvGraphicFramePr>
          <p:cNvPr id="5" name="Content Placeholder 2">
            <a:extLst>
              <a:ext uri="{FF2B5EF4-FFF2-40B4-BE49-F238E27FC236}">
                <a16:creationId xmlns:a16="http://schemas.microsoft.com/office/drawing/2014/main" id="{164B6C4B-61C5-5C4D-B71D-76FF2DC70C39}"/>
              </a:ext>
            </a:extLst>
          </p:cNvPr>
          <p:cNvGraphicFramePr>
            <a:graphicFrameLocks/>
          </p:cNvGraphicFramePr>
          <p:nvPr>
            <p:extLst>
              <p:ext uri="{D42A27DB-BD31-4B8C-83A1-F6EECF244321}">
                <p14:modId xmlns:p14="http://schemas.microsoft.com/office/powerpoint/2010/main" val="858033386"/>
              </p:ext>
            </p:extLst>
          </p:nvPr>
        </p:nvGraphicFramePr>
        <p:xfrm>
          <a:off x="118558" y="593851"/>
          <a:ext cx="9156069" cy="61261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2">
            <a:extLst>
              <a:ext uri="{FF2B5EF4-FFF2-40B4-BE49-F238E27FC236}">
                <a16:creationId xmlns:a16="http://schemas.microsoft.com/office/drawing/2014/main" id="{39EF656C-0628-9E4A-A700-70413128B8BD}"/>
              </a:ext>
            </a:extLst>
          </p:cNvPr>
          <p:cNvSpPr>
            <a:spLocks noGrp="1"/>
          </p:cNvSpPr>
          <p:nvPr>
            <p:ph type="sldNum" sz="quarter" idx="12"/>
          </p:nvPr>
        </p:nvSpPr>
        <p:spPr/>
        <p:txBody>
          <a:bodyPr/>
          <a:lstStyle/>
          <a:p>
            <a:fld id="{4FB744F3-5B1E-CE4C-84A2-8F9B119D4B46}" type="slidenum">
              <a:rPr lang="en-US" smtClean="0"/>
              <a:t>19</a:t>
            </a:fld>
            <a:endParaRPr lang="en-US"/>
          </a:p>
        </p:txBody>
      </p:sp>
      <p:pic>
        <p:nvPicPr>
          <p:cNvPr id="4" name="Picture 3">
            <a:extLst>
              <a:ext uri="{FF2B5EF4-FFF2-40B4-BE49-F238E27FC236}">
                <a16:creationId xmlns:a16="http://schemas.microsoft.com/office/drawing/2014/main" id="{9CFD34A8-1744-D144-9576-C6C23B087AD0}"/>
              </a:ext>
            </a:extLst>
          </p:cNvPr>
          <p:cNvPicPr>
            <a:picLocks noChangeAspect="1"/>
          </p:cNvPicPr>
          <p:nvPr/>
        </p:nvPicPr>
        <p:blipFill>
          <a:blip r:embed="rId9"/>
          <a:stretch>
            <a:fillRect/>
          </a:stretch>
        </p:blipFill>
        <p:spPr>
          <a:xfrm>
            <a:off x="0" y="0"/>
            <a:ext cx="9144000" cy="6858000"/>
          </a:xfrm>
          <a:prstGeom prst="rect">
            <a:avLst/>
          </a:prstGeom>
        </p:spPr>
      </p:pic>
    </p:spTree>
    <p:extLst>
      <p:ext uri="{BB962C8B-B14F-4D97-AF65-F5344CB8AC3E}">
        <p14:creationId xmlns:p14="http://schemas.microsoft.com/office/powerpoint/2010/main" val="3063020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315571" y="304417"/>
            <a:ext cx="7167698" cy="646331"/>
          </a:xfrm>
          <a:prstGeom prst="rect">
            <a:avLst/>
          </a:prstGeom>
          <a:noFill/>
        </p:spPr>
        <p:txBody>
          <a:bodyPr wrap="square" rtlCol="0">
            <a:spAutoFit/>
          </a:bodyPr>
          <a:lstStyle/>
          <a:p>
            <a:r>
              <a:rPr lang="en-US" sz="3600" dirty="0">
                <a:solidFill>
                  <a:srgbClr val="073A7E"/>
                </a:solidFill>
                <a:latin typeface="Arial"/>
                <a:cs typeface="Arial"/>
              </a:rPr>
              <a:t>Agenda for the session</a:t>
            </a:r>
          </a:p>
        </p:txBody>
      </p:sp>
      <p:sp>
        <p:nvSpPr>
          <p:cNvPr id="2" name="Slide Number Placeholder 1">
            <a:extLst>
              <a:ext uri="{FF2B5EF4-FFF2-40B4-BE49-F238E27FC236}">
                <a16:creationId xmlns:a16="http://schemas.microsoft.com/office/drawing/2014/main" id="{50067F5D-8EA9-CC40-BAB8-BA270CAA27BB}"/>
              </a:ext>
            </a:extLst>
          </p:cNvPr>
          <p:cNvSpPr>
            <a:spLocks noGrp="1"/>
          </p:cNvSpPr>
          <p:nvPr>
            <p:ph type="sldNum" sz="quarter" idx="12"/>
          </p:nvPr>
        </p:nvSpPr>
        <p:spPr/>
        <p:txBody>
          <a:bodyPr/>
          <a:lstStyle/>
          <a:p>
            <a:fld id="{4FB744F3-5B1E-CE4C-84A2-8F9B119D4B46}" type="slidenum">
              <a:rPr lang="en-US" smtClean="0">
                <a:latin typeface="Arial" panose="020B0604020202020204" pitchFamily="34" charset="0"/>
                <a:cs typeface="Arial" panose="020B0604020202020204" pitchFamily="34" charset="0"/>
              </a:rPr>
              <a:pPr/>
              <a:t>2</a:t>
            </a:fld>
            <a:endParaRPr lang="en-US" dirty="0">
              <a:latin typeface="Arial" panose="020B0604020202020204" pitchFamily="34" charset="0"/>
              <a:cs typeface="Arial" panose="020B0604020202020204" pitchFamily="34" charset="0"/>
            </a:endParaRPr>
          </a:p>
        </p:txBody>
      </p:sp>
      <p:graphicFrame>
        <p:nvGraphicFramePr>
          <p:cNvPr id="10" name="Diagram 9">
            <a:extLst>
              <a:ext uri="{FF2B5EF4-FFF2-40B4-BE49-F238E27FC236}">
                <a16:creationId xmlns:a16="http://schemas.microsoft.com/office/drawing/2014/main" id="{9CBC260A-610E-0F41-B23A-D583E86269B3}"/>
              </a:ext>
            </a:extLst>
          </p:cNvPr>
          <p:cNvGraphicFramePr/>
          <p:nvPr>
            <p:extLst>
              <p:ext uri="{D42A27DB-BD31-4B8C-83A1-F6EECF244321}">
                <p14:modId xmlns:p14="http://schemas.microsoft.com/office/powerpoint/2010/main" val="4161151908"/>
              </p:ext>
            </p:extLst>
          </p:nvPr>
        </p:nvGraphicFramePr>
        <p:xfrm>
          <a:off x="1315571" y="1092597"/>
          <a:ext cx="6912000" cy="51219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33837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garden in front of a house&#10;&#10;Description automatically generated">
            <a:extLst>
              <a:ext uri="{FF2B5EF4-FFF2-40B4-BE49-F238E27FC236}">
                <a16:creationId xmlns:a16="http://schemas.microsoft.com/office/drawing/2014/main" id="{AC02CE0D-BBDC-2542-B5BB-8E03C61EDDEF}"/>
              </a:ext>
            </a:extLst>
          </p:cNvPr>
          <p:cNvPicPr>
            <a:picLocks noChangeAspect="1"/>
          </p:cNvPicPr>
          <p:nvPr/>
        </p:nvPicPr>
        <p:blipFill rotWithShape="1">
          <a:blip r:embed="rId2"/>
          <a:srcRect l="10667" r="2" b="2"/>
          <a:stretch/>
        </p:blipFill>
        <p:spPr>
          <a:xfrm>
            <a:off x="20" y="10"/>
            <a:ext cx="9143980" cy="6857990"/>
          </a:xfrm>
          <a:prstGeom prst="rect">
            <a:avLst/>
          </a:prstGeom>
        </p:spPr>
      </p:pic>
      <p:sp>
        <p:nvSpPr>
          <p:cNvPr id="3" name="TextBox 2">
            <a:extLst>
              <a:ext uri="{FF2B5EF4-FFF2-40B4-BE49-F238E27FC236}">
                <a16:creationId xmlns:a16="http://schemas.microsoft.com/office/drawing/2014/main" id="{6F12BF30-99CF-AA43-9FD8-E0C384453DFF}"/>
              </a:ext>
            </a:extLst>
          </p:cNvPr>
          <p:cNvSpPr txBox="1"/>
          <p:nvPr/>
        </p:nvSpPr>
        <p:spPr>
          <a:xfrm>
            <a:off x="0" y="3247429"/>
            <a:ext cx="3308907" cy="34163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Arial"/>
                <a:ea typeface="+mn-ea"/>
                <a:cs typeface="Arial"/>
              </a:rPr>
              <a:t>Summary and where to go for further support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chemeClr val="bg1"/>
              </a:solidFill>
              <a:effectLst/>
              <a:uLnTx/>
              <a:uFillTx/>
              <a:latin typeface="Arial"/>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chemeClr val="bg1"/>
              </a:solidFill>
              <a:effectLst/>
              <a:uLnTx/>
              <a:uFillTx/>
              <a:latin typeface="Arial"/>
              <a:ea typeface="+mn-ea"/>
              <a:cs typeface="Arial"/>
            </a:endParaRPr>
          </a:p>
        </p:txBody>
      </p:sp>
    </p:spTree>
    <p:extLst>
      <p:ext uri="{BB962C8B-B14F-4D97-AF65-F5344CB8AC3E}">
        <p14:creationId xmlns:p14="http://schemas.microsoft.com/office/powerpoint/2010/main" val="31717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315571" y="446266"/>
            <a:ext cx="7167698" cy="584775"/>
          </a:xfrm>
          <a:prstGeom prst="rect">
            <a:avLst/>
          </a:prstGeom>
          <a:noFill/>
        </p:spPr>
        <p:txBody>
          <a:bodyPr wrap="square" rtlCol="0">
            <a:spAutoFit/>
          </a:bodyPr>
          <a:lstStyle/>
          <a:p>
            <a:pPr lvl="0">
              <a:defRPr/>
            </a:pPr>
            <a:r>
              <a:rPr lang="en-US" sz="3200" dirty="0">
                <a:solidFill>
                  <a:srgbClr val="073A7E"/>
                </a:solidFill>
                <a:latin typeface="Arial"/>
                <a:cs typeface="Arial"/>
              </a:rPr>
              <a:t>Useful websites for resources</a:t>
            </a:r>
          </a:p>
        </p:txBody>
      </p:sp>
      <p:pic>
        <p:nvPicPr>
          <p:cNvPr id="1051" name="Picture 27" descr="page2image54199232">
            <a:extLst>
              <a:ext uri="{FF2B5EF4-FFF2-40B4-BE49-F238E27FC236}">
                <a16:creationId xmlns:a16="http://schemas.microsoft.com/office/drawing/2014/main" id="{13748BA9-990A-9043-9BC7-FD415F3CC1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201863"/>
            <a:ext cx="12700" cy="127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 1">
            <a:extLst>
              <a:ext uri="{FF2B5EF4-FFF2-40B4-BE49-F238E27FC236}">
                <a16:creationId xmlns:a16="http://schemas.microsoft.com/office/drawing/2014/main" id="{EEF1772A-37BC-D847-962B-6100F7C3A69A}"/>
              </a:ext>
            </a:extLst>
          </p:cNvPr>
          <p:cNvGraphicFramePr/>
          <p:nvPr>
            <p:extLst>
              <p:ext uri="{D42A27DB-BD31-4B8C-83A1-F6EECF244321}">
                <p14:modId xmlns:p14="http://schemas.microsoft.com/office/powerpoint/2010/main" val="2634729704"/>
              </p:ext>
            </p:extLst>
          </p:nvPr>
        </p:nvGraphicFramePr>
        <p:xfrm>
          <a:off x="1315571" y="1186791"/>
          <a:ext cx="7683760" cy="448441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Slide Number Placeholder 2">
            <a:extLst>
              <a:ext uri="{FF2B5EF4-FFF2-40B4-BE49-F238E27FC236}">
                <a16:creationId xmlns:a16="http://schemas.microsoft.com/office/drawing/2014/main" id="{6D06F609-4AB2-D846-9A8D-F033D6DB7A8B}"/>
              </a:ext>
            </a:extLst>
          </p:cNvPr>
          <p:cNvSpPr>
            <a:spLocks noGrp="1"/>
          </p:cNvSpPr>
          <p:nvPr>
            <p:ph type="sldNum" sz="quarter" idx="12"/>
          </p:nvPr>
        </p:nvSpPr>
        <p:spPr/>
        <p:txBody>
          <a:bodyPr/>
          <a:lstStyle/>
          <a:p>
            <a:fld id="{4FB744F3-5B1E-CE4C-84A2-8F9B119D4B46}" type="slidenum">
              <a:rPr lang="en-US" smtClean="0"/>
              <a:t>21</a:t>
            </a:fld>
            <a:endParaRPr lang="en-US"/>
          </a:p>
        </p:txBody>
      </p:sp>
    </p:spTree>
    <p:extLst>
      <p:ext uri="{BB962C8B-B14F-4D97-AF65-F5344CB8AC3E}">
        <p14:creationId xmlns:p14="http://schemas.microsoft.com/office/powerpoint/2010/main" val="6717721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315571" y="446266"/>
            <a:ext cx="7167698"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73A7E"/>
                </a:solidFill>
                <a:effectLst/>
                <a:uLnTx/>
                <a:uFillTx/>
                <a:latin typeface="Arial"/>
                <a:ea typeface="+mn-ea"/>
                <a:cs typeface="Arial"/>
              </a:rPr>
              <a:t>What the Disability Inclusion Helpdesk offers </a:t>
            </a:r>
          </a:p>
        </p:txBody>
      </p:sp>
      <p:pic>
        <p:nvPicPr>
          <p:cNvPr id="1051" name="Picture 27" descr="page2image54199232">
            <a:extLst>
              <a:ext uri="{FF2B5EF4-FFF2-40B4-BE49-F238E27FC236}">
                <a16:creationId xmlns:a16="http://schemas.microsoft.com/office/drawing/2014/main" id="{13748BA9-990A-9043-9BC7-FD415F3CC1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201863"/>
            <a:ext cx="12700" cy="127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D66B3467-83A5-C44C-A0CD-679F8CC26B71}"/>
              </a:ext>
            </a:extLst>
          </p:cNvPr>
          <p:cNvGrpSpPr/>
          <p:nvPr/>
        </p:nvGrpSpPr>
        <p:grpSpPr>
          <a:xfrm>
            <a:off x="1444780" y="1382329"/>
            <a:ext cx="6612323" cy="4239995"/>
            <a:chOff x="1091091" y="1985191"/>
            <a:chExt cx="6612323" cy="4239995"/>
          </a:xfrm>
          <a:solidFill>
            <a:schemeClr val="bg1">
              <a:lumMod val="75000"/>
            </a:schemeClr>
          </a:solidFill>
        </p:grpSpPr>
        <p:sp>
          <p:nvSpPr>
            <p:cNvPr id="11" name="Freeform 10">
              <a:extLst>
                <a:ext uri="{FF2B5EF4-FFF2-40B4-BE49-F238E27FC236}">
                  <a16:creationId xmlns:a16="http://schemas.microsoft.com/office/drawing/2014/main" id="{032124EC-BF2D-6C40-89BC-7A0530E61C6B}"/>
                </a:ext>
              </a:extLst>
            </p:cNvPr>
            <p:cNvSpPr/>
            <p:nvPr/>
          </p:nvSpPr>
          <p:spPr>
            <a:xfrm>
              <a:off x="1091091" y="1985191"/>
              <a:ext cx="3148725" cy="1889235"/>
            </a:xfrm>
            <a:custGeom>
              <a:avLst/>
              <a:gdLst>
                <a:gd name="connsiteX0" fmla="*/ 0 w 3148725"/>
                <a:gd name="connsiteY0" fmla="*/ 0 h 1889235"/>
                <a:gd name="connsiteX1" fmla="*/ 3148725 w 3148725"/>
                <a:gd name="connsiteY1" fmla="*/ 0 h 1889235"/>
                <a:gd name="connsiteX2" fmla="*/ 3148725 w 3148725"/>
                <a:gd name="connsiteY2" fmla="*/ 1889235 h 1889235"/>
                <a:gd name="connsiteX3" fmla="*/ 0 w 3148725"/>
                <a:gd name="connsiteY3" fmla="*/ 1889235 h 1889235"/>
                <a:gd name="connsiteX4" fmla="*/ 0 w 3148725"/>
                <a:gd name="connsiteY4" fmla="*/ 0 h 188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8725" h="1889235">
                  <a:moveTo>
                    <a:pt x="0" y="0"/>
                  </a:moveTo>
                  <a:lnTo>
                    <a:pt x="3148725" y="0"/>
                  </a:lnTo>
                  <a:lnTo>
                    <a:pt x="3148725" y="1889235"/>
                  </a:lnTo>
                  <a:lnTo>
                    <a:pt x="0" y="1889235"/>
                  </a:lnTo>
                  <a:lnTo>
                    <a:pt x="0" y="0"/>
                  </a:lnTo>
                  <a:close/>
                </a:path>
              </a:pathLst>
            </a:custGeom>
            <a:grpFill/>
            <a:effectLst>
              <a:softEdge rad="127000"/>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b="0" i="0" kern="1200" baseline="0" dirty="0">
                  <a:latin typeface="Arial" panose="020B0604020202020204" pitchFamily="34" charset="0"/>
                  <a:cs typeface="Arial" panose="020B0604020202020204" pitchFamily="34" charset="0"/>
                </a:rPr>
                <a:t>The Helpdesk is run by Social Development Direct alongside the DID programme consortium</a:t>
              </a:r>
              <a:r>
                <a:rPr lang="en-GB" sz="1600" b="0" i="0" kern="1200" baseline="0" dirty="0">
                  <a:latin typeface="Arial" panose="020B0604020202020204" pitchFamily="34" charset="0"/>
                  <a:cs typeface="Arial" panose="020B0604020202020204" pitchFamily="34" charset="0"/>
                </a:rPr>
                <a:t>.</a:t>
              </a:r>
              <a:endParaRPr lang="en-GB" sz="1600" kern="1200" dirty="0">
                <a:latin typeface="Arial" panose="020B0604020202020204" pitchFamily="34" charset="0"/>
                <a:cs typeface="Arial" panose="020B0604020202020204" pitchFamily="34" charset="0"/>
              </a:endParaRPr>
            </a:p>
          </p:txBody>
        </p:sp>
        <p:sp>
          <p:nvSpPr>
            <p:cNvPr id="12" name="Freeform 11">
              <a:extLst>
                <a:ext uri="{FF2B5EF4-FFF2-40B4-BE49-F238E27FC236}">
                  <a16:creationId xmlns:a16="http://schemas.microsoft.com/office/drawing/2014/main" id="{4BCBE3EE-03F6-914D-90A9-2AA5D4348797}"/>
                </a:ext>
              </a:extLst>
            </p:cNvPr>
            <p:cNvSpPr/>
            <p:nvPr/>
          </p:nvSpPr>
          <p:spPr>
            <a:xfrm>
              <a:off x="4554689" y="1985191"/>
              <a:ext cx="3148725" cy="1889235"/>
            </a:xfrm>
            <a:custGeom>
              <a:avLst/>
              <a:gdLst>
                <a:gd name="connsiteX0" fmla="*/ 0 w 3148725"/>
                <a:gd name="connsiteY0" fmla="*/ 0 h 1889235"/>
                <a:gd name="connsiteX1" fmla="*/ 3148725 w 3148725"/>
                <a:gd name="connsiteY1" fmla="*/ 0 h 1889235"/>
                <a:gd name="connsiteX2" fmla="*/ 3148725 w 3148725"/>
                <a:gd name="connsiteY2" fmla="*/ 1889235 h 1889235"/>
                <a:gd name="connsiteX3" fmla="*/ 0 w 3148725"/>
                <a:gd name="connsiteY3" fmla="*/ 1889235 h 1889235"/>
                <a:gd name="connsiteX4" fmla="*/ 0 w 3148725"/>
                <a:gd name="connsiteY4" fmla="*/ 0 h 188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8725" h="1889235">
                  <a:moveTo>
                    <a:pt x="0" y="0"/>
                  </a:moveTo>
                  <a:lnTo>
                    <a:pt x="3148725" y="0"/>
                  </a:lnTo>
                  <a:lnTo>
                    <a:pt x="3148725" y="1889235"/>
                  </a:lnTo>
                  <a:lnTo>
                    <a:pt x="0" y="1889235"/>
                  </a:lnTo>
                  <a:lnTo>
                    <a:pt x="0" y="0"/>
                  </a:lnTo>
                  <a:close/>
                </a:path>
              </a:pathLst>
            </a:custGeom>
            <a:solidFill>
              <a:schemeClr val="bg2">
                <a:lumMod val="50000"/>
              </a:schemeClr>
            </a:solidFill>
            <a:effectLst>
              <a:softEdge rad="63500"/>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b="0" i="0" kern="1200" baseline="0" dirty="0">
                  <a:latin typeface="Arial" panose="020B0604020202020204" pitchFamily="34" charset="0"/>
                  <a:cs typeface="Arial" panose="020B0604020202020204" pitchFamily="34" charset="0"/>
                </a:rPr>
                <a:t>We have a pool of </a:t>
              </a:r>
              <a:r>
                <a:rPr lang="en-GB" b="1" i="0" kern="1200" baseline="0" dirty="0">
                  <a:latin typeface="Arial" panose="020B0604020202020204" pitchFamily="34" charset="0"/>
                  <a:cs typeface="Arial" panose="020B0604020202020204" pitchFamily="34" charset="0"/>
                </a:rPr>
                <a:t>over 70 disability inclusion experts </a:t>
              </a:r>
              <a:r>
                <a:rPr lang="en-GB" b="0" i="0" kern="1200" baseline="0" dirty="0">
                  <a:latin typeface="Arial" panose="020B0604020202020204" pitchFamily="34" charset="0"/>
                  <a:cs typeface="Arial" panose="020B0604020202020204" pitchFamily="34" charset="0"/>
                </a:rPr>
                <a:t>together with an in-house team of</a:t>
              </a:r>
              <a:r>
                <a:rPr lang="en-GB" b="1" i="0" kern="1200" baseline="0" dirty="0">
                  <a:latin typeface="Arial" panose="020B0604020202020204" pitchFamily="34" charset="0"/>
                  <a:cs typeface="Arial" panose="020B0604020202020204" pitchFamily="34" charset="0"/>
                </a:rPr>
                <a:t> helpdesk researchers.</a:t>
              </a:r>
              <a:endParaRPr lang="en-GB" kern="1200" dirty="0">
                <a:latin typeface="Arial" panose="020B0604020202020204" pitchFamily="34" charset="0"/>
                <a:cs typeface="Arial" panose="020B0604020202020204" pitchFamily="34" charset="0"/>
              </a:endParaRPr>
            </a:p>
          </p:txBody>
        </p:sp>
        <p:sp>
          <p:nvSpPr>
            <p:cNvPr id="13" name="Freeform 12">
              <a:extLst>
                <a:ext uri="{FF2B5EF4-FFF2-40B4-BE49-F238E27FC236}">
                  <a16:creationId xmlns:a16="http://schemas.microsoft.com/office/drawing/2014/main" id="{2CC2E49C-B6B9-B346-8147-5A721B0BE99C}"/>
                </a:ext>
              </a:extLst>
            </p:cNvPr>
            <p:cNvSpPr/>
            <p:nvPr/>
          </p:nvSpPr>
          <p:spPr>
            <a:xfrm>
              <a:off x="1091091" y="4189298"/>
              <a:ext cx="3148725" cy="2035888"/>
            </a:xfrm>
            <a:custGeom>
              <a:avLst/>
              <a:gdLst>
                <a:gd name="connsiteX0" fmla="*/ 0 w 3148725"/>
                <a:gd name="connsiteY0" fmla="*/ 0 h 1889235"/>
                <a:gd name="connsiteX1" fmla="*/ 3148725 w 3148725"/>
                <a:gd name="connsiteY1" fmla="*/ 0 h 1889235"/>
                <a:gd name="connsiteX2" fmla="*/ 3148725 w 3148725"/>
                <a:gd name="connsiteY2" fmla="*/ 1889235 h 1889235"/>
                <a:gd name="connsiteX3" fmla="*/ 0 w 3148725"/>
                <a:gd name="connsiteY3" fmla="*/ 1889235 h 1889235"/>
                <a:gd name="connsiteX4" fmla="*/ 0 w 3148725"/>
                <a:gd name="connsiteY4" fmla="*/ 0 h 188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8725" h="1889235">
                  <a:moveTo>
                    <a:pt x="0" y="0"/>
                  </a:moveTo>
                  <a:lnTo>
                    <a:pt x="3148725" y="0"/>
                  </a:lnTo>
                  <a:lnTo>
                    <a:pt x="3148725" y="1889235"/>
                  </a:lnTo>
                  <a:lnTo>
                    <a:pt x="0" y="1889235"/>
                  </a:lnTo>
                  <a:lnTo>
                    <a:pt x="0" y="0"/>
                  </a:lnTo>
                  <a:close/>
                </a:path>
              </a:pathLst>
            </a:custGeom>
            <a:solidFill>
              <a:srgbClr val="073A7E"/>
            </a:solidFill>
            <a:effectLst>
              <a:softEdge rad="63500"/>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b="0" i="0" kern="1200" baseline="0" dirty="0">
                  <a:latin typeface="Arial" panose="020B0604020202020204" pitchFamily="34" charset="0"/>
                  <a:cs typeface="Arial" panose="020B0604020202020204" pitchFamily="34" charset="0"/>
                </a:rPr>
                <a:t>We </a:t>
              </a:r>
              <a:r>
                <a:rPr lang="en-GB" b="1" i="0" kern="1200" baseline="0" dirty="0">
                  <a:latin typeface="Arial" panose="020B0604020202020204" pitchFamily="34" charset="0"/>
                  <a:cs typeface="Arial" panose="020B0604020202020204" pitchFamily="34" charset="0"/>
                </a:rPr>
                <a:t>maintain flexibility</a:t>
              </a:r>
              <a:r>
                <a:rPr lang="en-GB" b="0" i="0" kern="1200" baseline="0" dirty="0">
                  <a:latin typeface="Arial" panose="020B0604020202020204" pitchFamily="34" charset="0"/>
                  <a:cs typeface="Arial" panose="020B0604020202020204" pitchFamily="34" charset="0"/>
                </a:rPr>
                <a:t> to respond to requests</a:t>
              </a:r>
              <a:endParaRPr lang="en-GB" kern="1200" dirty="0">
                <a:latin typeface="Arial" panose="020B0604020202020204" pitchFamily="34" charset="0"/>
                <a:cs typeface="Arial" panose="020B0604020202020204" pitchFamily="34" charset="0"/>
              </a:endParaRPr>
            </a:p>
          </p:txBody>
        </p:sp>
        <p:sp>
          <p:nvSpPr>
            <p:cNvPr id="14" name="Freeform 13">
              <a:extLst>
                <a:ext uri="{FF2B5EF4-FFF2-40B4-BE49-F238E27FC236}">
                  <a16:creationId xmlns:a16="http://schemas.microsoft.com/office/drawing/2014/main" id="{9A7167CC-58C3-574F-A0E9-6AC714F7CF68}"/>
                </a:ext>
              </a:extLst>
            </p:cNvPr>
            <p:cNvSpPr/>
            <p:nvPr/>
          </p:nvSpPr>
          <p:spPr>
            <a:xfrm>
              <a:off x="4554689" y="4189298"/>
              <a:ext cx="3148725" cy="2035888"/>
            </a:xfrm>
            <a:custGeom>
              <a:avLst/>
              <a:gdLst>
                <a:gd name="connsiteX0" fmla="*/ 0 w 3148725"/>
                <a:gd name="connsiteY0" fmla="*/ 0 h 1889235"/>
                <a:gd name="connsiteX1" fmla="*/ 3148725 w 3148725"/>
                <a:gd name="connsiteY1" fmla="*/ 0 h 1889235"/>
                <a:gd name="connsiteX2" fmla="*/ 3148725 w 3148725"/>
                <a:gd name="connsiteY2" fmla="*/ 1889235 h 1889235"/>
                <a:gd name="connsiteX3" fmla="*/ 0 w 3148725"/>
                <a:gd name="connsiteY3" fmla="*/ 1889235 h 1889235"/>
                <a:gd name="connsiteX4" fmla="*/ 0 w 3148725"/>
                <a:gd name="connsiteY4" fmla="*/ 0 h 188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8725" h="1889235">
                  <a:moveTo>
                    <a:pt x="0" y="0"/>
                  </a:moveTo>
                  <a:lnTo>
                    <a:pt x="3148725" y="0"/>
                  </a:lnTo>
                  <a:lnTo>
                    <a:pt x="3148725" y="1889235"/>
                  </a:lnTo>
                  <a:lnTo>
                    <a:pt x="0" y="1889235"/>
                  </a:lnTo>
                  <a:lnTo>
                    <a:pt x="0" y="0"/>
                  </a:lnTo>
                  <a:close/>
                </a:path>
              </a:pathLst>
            </a:custGeom>
            <a:solidFill>
              <a:schemeClr val="accent3">
                <a:lumMod val="75000"/>
              </a:schemeClr>
            </a:solidFill>
            <a:effectLst>
              <a:softEdge rad="63500"/>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b="0" i="0" kern="1200" baseline="0" dirty="0">
                  <a:latin typeface="Arial" panose="020B0604020202020204" pitchFamily="34" charset="0"/>
                  <a:cs typeface="Arial" panose="020B0604020202020204" pitchFamily="34" charset="0"/>
                </a:rPr>
                <a:t>We can provide: </a:t>
              </a:r>
              <a:endParaRPr lang="en-GB"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GB" b="1" i="0" kern="1200" baseline="0" dirty="0">
                  <a:latin typeface="Arial" panose="020B0604020202020204" pitchFamily="34" charset="0"/>
                  <a:cs typeface="Arial" panose="020B0604020202020204" pitchFamily="34" charset="0"/>
                </a:rPr>
                <a:t>rapid turnaround desk-based </a:t>
              </a:r>
              <a:r>
                <a:rPr lang="en-GB" b="0" i="0" kern="1200" baseline="0" dirty="0">
                  <a:latin typeface="Arial" panose="020B0604020202020204" pitchFamily="34" charset="0"/>
                  <a:cs typeface="Arial" panose="020B0604020202020204" pitchFamily="34" charset="0"/>
                </a:rPr>
                <a:t>queries – evidence reviews, mappings etc.</a:t>
              </a:r>
            </a:p>
            <a:p>
              <a:pPr marL="114300" lvl="1" indent="-114300" algn="l" defTabSz="533400">
                <a:lnSpc>
                  <a:spcPct val="90000"/>
                </a:lnSpc>
                <a:spcBef>
                  <a:spcPct val="0"/>
                </a:spcBef>
                <a:spcAft>
                  <a:spcPct val="15000"/>
                </a:spcAft>
                <a:buChar char="•"/>
              </a:pPr>
              <a:r>
                <a:rPr lang="en-GB" b="1" i="0" kern="1200" baseline="0" dirty="0">
                  <a:latin typeface="Arial" panose="020B0604020202020204" pitchFamily="34" charset="0"/>
                  <a:cs typeface="Arial" panose="020B0604020202020204" pitchFamily="34" charset="0"/>
                </a:rPr>
                <a:t>expert input </a:t>
              </a:r>
              <a:r>
                <a:rPr lang="en-GB" b="0" i="0" kern="1200" baseline="0" dirty="0">
                  <a:latin typeface="Arial" panose="020B0604020202020204" pitchFamily="34" charset="0"/>
                  <a:cs typeface="Arial" panose="020B0604020202020204" pitchFamily="34" charset="0"/>
                </a:rPr>
                <a:t>into programme design, policy, </a:t>
              </a:r>
              <a:r>
                <a:rPr lang="en-GB" dirty="0">
                  <a:latin typeface="Arial" panose="020B0604020202020204" pitchFamily="34" charset="0"/>
                  <a:cs typeface="Arial" panose="020B0604020202020204" pitchFamily="34" charset="0"/>
                </a:rPr>
                <a:t>data and evidence</a:t>
              </a:r>
              <a:endParaRPr lang="en-GB" b="0" i="0" kern="1200" baseline="0" dirty="0">
                <a:latin typeface="Arial" panose="020B0604020202020204" pitchFamily="34" charset="0"/>
                <a:cs typeface="Arial" panose="020B0604020202020204" pitchFamily="34" charset="0"/>
              </a:endParaRPr>
            </a:p>
          </p:txBody>
        </p:sp>
      </p:grpSp>
      <p:sp>
        <p:nvSpPr>
          <p:cNvPr id="2" name="Slide Number Placeholder 1">
            <a:extLst>
              <a:ext uri="{FF2B5EF4-FFF2-40B4-BE49-F238E27FC236}">
                <a16:creationId xmlns:a16="http://schemas.microsoft.com/office/drawing/2014/main" id="{A3374429-7EE9-CA4D-9AE4-484FAA4B870A}"/>
              </a:ext>
            </a:extLst>
          </p:cNvPr>
          <p:cNvSpPr>
            <a:spLocks noGrp="1"/>
          </p:cNvSpPr>
          <p:nvPr>
            <p:ph type="sldNum" sz="quarter" idx="12"/>
          </p:nvPr>
        </p:nvSpPr>
        <p:spPr/>
        <p:txBody>
          <a:bodyPr/>
          <a:lstStyle/>
          <a:p>
            <a:fld id="{4FB744F3-5B1E-CE4C-84A2-8F9B119D4B46}" type="slidenum">
              <a:rPr lang="en-US" smtClean="0"/>
              <a:t>22</a:t>
            </a:fld>
            <a:endParaRPr lang="en-US"/>
          </a:p>
        </p:txBody>
      </p:sp>
    </p:spTree>
    <p:extLst>
      <p:ext uri="{BB962C8B-B14F-4D97-AF65-F5344CB8AC3E}">
        <p14:creationId xmlns:p14="http://schemas.microsoft.com/office/powerpoint/2010/main" val="4231583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315571" y="446266"/>
            <a:ext cx="7167698" cy="584775"/>
          </a:xfrm>
          <a:prstGeom prst="rect">
            <a:avLst/>
          </a:prstGeom>
          <a:noFill/>
        </p:spPr>
        <p:txBody>
          <a:bodyPr wrap="square" rtlCol="0">
            <a:spAutoFit/>
          </a:bodyPr>
          <a:lstStyle/>
          <a:p>
            <a:pPr lvl="0">
              <a:defRPr/>
            </a:pPr>
            <a:r>
              <a:rPr lang="en-US" sz="3200" dirty="0">
                <a:solidFill>
                  <a:srgbClr val="073A7E"/>
                </a:solidFill>
                <a:latin typeface="Arial"/>
                <a:cs typeface="Arial"/>
              </a:rPr>
              <a:t>Examples of recent queries </a:t>
            </a:r>
          </a:p>
        </p:txBody>
      </p:sp>
      <p:pic>
        <p:nvPicPr>
          <p:cNvPr id="1051" name="Picture 27" descr="page2image54199232">
            <a:extLst>
              <a:ext uri="{FF2B5EF4-FFF2-40B4-BE49-F238E27FC236}">
                <a16:creationId xmlns:a16="http://schemas.microsoft.com/office/drawing/2014/main" id="{13748BA9-990A-9043-9BC7-FD415F3CC1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201863"/>
            <a:ext cx="12700" cy="127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 1">
            <a:extLst>
              <a:ext uri="{FF2B5EF4-FFF2-40B4-BE49-F238E27FC236}">
                <a16:creationId xmlns:a16="http://schemas.microsoft.com/office/drawing/2014/main" id="{EEF1772A-37BC-D847-962B-6100F7C3A69A}"/>
              </a:ext>
            </a:extLst>
          </p:cNvPr>
          <p:cNvGraphicFramePr/>
          <p:nvPr>
            <p:extLst>
              <p:ext uri="{D42A27DB-BD31-4B8C-83A1-F6EECF244321}">
                <p14:modId xmlns:p14="http://schemas.microsoft.com/office/powerpoint/2010/main" val="2951283106"/>
              </p:ext>
            </p:extLst>
          </p:nvPr>
        </p:nvGraphicFramePr>
        <p:xfrm>
          <a:off x="1315571" y="1689438"/>
          <a:ext cx="7683760" cy="448441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Slide Number Placeholder 2">
            <a:extLst>
              <a:ext uri="{FF2B5EF4-FFF2-40B4-BE49-F238E27FC236}">
                <a16:creationId xmlns:a16="http://schemas.microsoft.com/office/drawing/2014/main" id="{1765F784-4606-6F48-B157-B8C75D175346}"/>
              </a:ext>
            </a:extLst>
          </p:cNvPr>
          <p:cNvSpPr>
            <a:spLocks noGrp="1"/>
          </p:cNvSpPr>
          <p:nvPr>
            <p:ph type="sldNum" sz="quarter" idx="12"/>
          </p:nvPr>
        </p:nvSpPr>
        <p:spPr/>
        <p:txBody>
          <a:bodyPr/>
          <a:lstStyle/>
          <a:p>
            <a:fld id="{4FB744F3-5B1E-CE4C-84A2-8F9B119D4B46}" type="slidenum">
              <a:rPr lang="en-US" smtClean="0"/>
              <a:t>23</a:t>
            </a:fld>
            <a:endParaRPr lang="en-US"/>
          </a:p>
        </p:txBody>
      </p:sp>
    </p:spTree>
    <p:extLst>
      <p:ext uri="{BB962C8B-B14F-4D97-AF65-F5344CB8AC3E}">
        <p14:creationId xmlns:p14="http://schemas.microsoft.com/office/powerpoint/2010/main" val="17285330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315571" y="446266"/>
            <a:ext cx="7167698"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73A7E"/>
                </a:solidFill>
                <a:effectLst/>
                <a:uLnTx/>
                <a:uFillTx/>
                <a:latin typeface="Arial"/>
                <a:ea typeface="+mn-ea"/>
                <a:cs typeface="Arial"/>
              </a:rPr>
              <a:t>Find out more about the Helpdesk </a:t>
            </a:r>
          </a:p>
        </p:txBody>
      </p:sp>
      <p:pic>
        <p:nvPicPr>
          <p:cNvPr id="1051" name="Picture 27" descr="page2image54199232">
            <a:extLst>
              <a:ext uri="{FF2B5EF4-FFF2-40B4-BE49-F238E27FC236}">
                <a16:creationId xmlns:a16="http://schemas.microsoft.com/office/drawing/2014/main" id="{13748BA9-990A-9043-9BC7-FD415F3CC1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201863"/>
            <a:ext cx="12700" cy="127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 1">
            <a:extLst>
              <a:ext uri="{FF2B5EF4-FFF2-40B4-BE49-F238E27FC236}">
                <a16:creationId xmlns:a16="http://schemas.microsoft.com/office/drawing/2014/main" id="{B904D255-3625-E24B-870A-2A6062BB1CAB}"/>
              </a:ext>
            </a:extLst>
          </p:cNvPr>
          <p:cNvGraphicFramePr/>
          <p:nvPr>
            <p:extLst>
              <p:ext uri="{D42A27DB-BD31-4B8C-83A1-F6EECF244321}">
                <p14:modId xmlns:p14="http://schemas.microsoft.com/office/powerpoint/2010/main" val="2347458410"/>
              </p:ext>
            </p:extLst>
          </p:nvPr>
        </p:nvGraphicFramePr>
        <p:xfrm>
          <a:off x="1315571" y="1166842"/>
          <a:ext cx="6613938" cy="452431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Slide Number Placeholder 2">
            <a:extLst>
              <a:ext uri="{FF2B5EF4-FFF2-40B4-BE49-F238E27FC236}">
                <a16:creationId xmlns:a16="http://schemas.microsoft.com/office/drawing/2014/main" id="{01F1A3A9-BCE1-A540-82C2-8580E219F5F9}"/>
              </a:ext>
            </a:extLst>
          </p:cNvPr>
          <p:cNvSpPr>
            <a:spLocks noGrp="1"/>
          </p:cNvSpPr>
          <p:nvPr>
            <p:ph type="sldNum" sz="quarter" idx="12"/>
          </p:nvPr>
        </p:nvSpPr>
        <p:spPr/>
        <p:txBody>
          <a:bodyPr/>
          <a:lstStyle/>
          <a:p>
            <a:fld id="{4FB744F3-5B1E-CE4C-84A2-8F9B119D4B46}" type="slidenum">
              <a:rPr lang="en-US" smtClean="0"/>
              <a:t>24</a:t>
            </a:fld>
            <a:endParaRPr lang="en-US"/>
          </a:p>
        </p:txBody>
      </p:sp>
    </p:spTree>
    <p:extLst>
      <p:ext uri="{BB962C8B-B14F-4D97-AF65-F5344CB8AC3E}">
        <p14:creationId xmlns:p14="http://schemas.microsoft.com/office/powerpoint/2010/main" val="1671108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414611" y="1607396"/>
            <a:ext cx="3560447" cy="646331"/>
          </a:xfrm>
          <a:prstGeom prst="rect">
            <a:avLst/>
          </a:prstGeom>
          <a:noFill/>
        </p:spPr>
        <p:txBody>
          <a:bodyPr wrap="square" rtlCol="0">
            <a:spAutoFit/>
          </a:bodyPr>
          <a:lstStyle/>
          <a:p>
            <a:r>
              <a:rPr lang="en-US" sz="3600" dirty="0">
                <a:solidFill>
                  <a:srgbClr val="073A7E"/>
                </a:solidFill>
                <a:latin typeface="Arial"/>
                <a:cs typeface="Arial"/>
              </a:rPr>
              <a:t>Thank you</a:t>
            </a:r>
          </a:p>
        </p:txBody>
      </p:sp>
      <p:sp>
        <p:nvSpPr>
          <p:cNvPr id="4" name="TextBox 3"/>
          <p:cNvSpPr txBox="1"/>
          <p:nvPr/>
        </p:nvSpPr>
        <p:spPr>
          <a:xfrm>
            <a:off x="4414611" y="2702079"/>
            <a:ext cx="3560447" cy="861774"/>
          </a:xfrm>
          <a:prstGeom prst="rect">
            <a:avLst/>
          </a:prstGeom>
          <a:noFill/>
        </p:spPr>
        <p:txBody>
          <a:bodyPr wrap="square" rtlCol="0">
            <a:spAutoFit/>
          </a:bodyPr>
          <a:lstStyle/>
          <a:p>
            <a:r>
              <a:rPr lang="en-US" sz="2500" dirty="0">
                <a:solidFill>
                  <a:srgbClr val="073A7E"/>
                </a:solidFill>
                <a:latin typeface="Arial"/>
                <a:cs typeface="Arial"/>
              </a:rPr>
              <a:t>If you would like to</a:t>
            </a:r>
            <a:br>
              <a:rPr lang="en-US" sz="2500" dirty="0">
                <a:solidFill>
                  <a:srgbClr val="073A7E"/>
                </a:solidFill>
                <a:latin typeface="Arial"/>
                <a:cs typeface="Arial"/>
              </a:rPr>
            </a:br>
            <a:r>
              <a:rPr lang="en-US" sz="2500" dirty="0">
                <a:solidFill>
                  <a:srgbClr val="073A7E"/>
                </a:solidFill>
                <a:latin typeface="Arial"/>
                <a:cs typeface="Arial"/>
              </a:rPr>
              <a:t>find out more visit</a:t>
            </a:r>
          </a:p>
        </p:txBody>
      </p:sp>
      <p:sp>
        <p:nvSpPr>
          <p:cNvPr id="5" name="TextBox 4"/>
          <p:cNvSpPr txBox="1"/>
          <p:nvPr/>
        </p:nvSpPr>
        <p:spPr>
          <a:xfrm>
            <a:off x="4414611" y="3623334"/>
            <a:ext cx="3560447" cy="553998"/>
          </a:xfrm>
          <a:prstGeom prst="rect">
            <a:avLst/>
          </a:prstGeom>
          <a:noFill/>
        </p:spPr>
        <p:txBody>
          <a:bodyPr wrap="square" rtlCol="0">
            <a:spAutoFit/>
          </a:bodyPr>
          <a:lstStyle/>
          <a:p>
            <a:r>
              <a:rPr lang="en-US" sz="3000" dirty="0" err="1">
                <a:solidFill>
                  <a:srgbClr val="073A7E"/>
                </a:solidFill>
                <a:latin typeface="Arial"/>
                <a:cs typeface="Arial"/>
              </a:rPr>
              <a:t>www.sddirect.co.uk</a:t>
            </a:r>
            <a:endParaRPr lang="en-US" sz="3000" dirty="0">
              <a:solidFill>
                <a:srgbClr val="073A7E"/>
              </a:solidFill>
              <a:latin typeface="Arial"/>
              <a:cs typeface="Arial"/>
            </a:endParaRPr>
          </a:p>
        </p:txBody>
      </p:sp>
      <p:sp>
        <p:nvSpPr>
          <p:cNvPr id="2" name="Slide Number Placeholder 1">
            <a:extLst>
              <a:ext uri="{FF2B5EF4-FFF2-40B4-BE49-F238E27FC236}">
                <a16:creationId xmlns:a16="http://schemas.microsoft.com/office/drawing/2014/main" id="{734F8710-7F90-F447-99BB-F396A96078A6}"/>
              </a:ext>
            </a:extLst>
          </p:cNvPr>
          <p:cNvSpPr>
            <a:spLocks noGrp="1"/>
          </p:cNvSpPr>
          <p:nvPr>
            <p:ph type="sldNum" sz="quarter" idx="12"/>
          </p:nvPr>
        </p:nvSpPr>
        <p:spPr/>
        <p:txBody>
          <a:bodyPr/>
          <a:lstStyle/>
          <a:p>
            <a:fld id="{4FB744F3-5B1E-CE4C-84A2-8F9B119D4B46}" type="slidenum">
              <a:rPr lang="en-US" smtClean="0"/>
              <a:t>25</a:t>
            </a:fld>
            <a:endParaRPr lang="en-US"/>
          </a:p>
        </p:txBody>
      </p:sp>
    </p:spTree>
    <p:extLst>
      <p:ext uri="{BB962C8B-B14F-4D97-AF65-F5344CB8AC3E}">
        <p14:creationId xmlns:p14="http://schemas.microsoft.com/office/powerpoint/2010/main" val="3956208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315571" y="446266"/>
            <a:ext cx="7167698" cy="646331"/>
          </a:xfrm>
          <a:prstGeom prst="rect">
            <a:avLst/>
          </a:prstGeom>
          <a:noFill/>
        </p:spPr>
        <p:txBody>
          <a:bodyPr wrap="square" rtlCol="0">
            <a:spAutoFit/>
          </a:bodyPr>
          <a:lstStyle/>
          <a:p>
            <a:r>
              <a:rPr lang="en-US" sz="3600" dirty="0">
                <a:solidFill>
                  <a:srgbClr val="073A7E"/>
                </a:solidFill>
                <a:latin typeface="Arial"/>
                <a:cs typeface="Arial"/>
              </a:rPr>
              <a:t>UK Aid approach</a:t>
            </a:r>
          </a:p>
        </p:txBody>
      </p:sp>
      <p:pic>
        <p:nvPicPr>
          <p:cNvPr id="4" name="Content Placeholder 15" descr="Image of DFIDs Charter for Change which contains 10 commitments made by DFID for the Global Disability Summit in 2018">
            <a:extLst>
              <a:ext uri="{FF2B5EF4-FFF2-40B4-BE49-F238E27FC236}">
                <a16:creationId xmlns:a16="http://schemas.microsoft.com/office/drawing/2014/main" id="{6E5E89C5-32F6-7C48-9848-E4BD924A2F20}"/>
              </a:ext>
            </a:extLst>
          </p:cNvPr>
          <p:cNvPicPr>
            <a:picLocks noChangeAspect="1"/>
          </p:cNvPicPr>
          <p:nvPr/>
        </p:nvPicPr>
        <p:blipFill rotWithShape="1">
          <a:blip r:embed="rId4">
            <a:extLst>
              <a:ext uri="{28A0092B-C50C-407E-A947-70E740481C1C}">
                <a14:useLocalDpi xmlns:a14="http://schemas.microsoft.com/office/drawing/2010/main" val="0"/>
              </a:ext>
            </a:extLst>
          </a:blip>
          <a:srcRect l="-2820" r="-2330"/>
          <a:stretch/>
        </p:blipFill>
        <p:spPr>
          <a:xfrm>
            <a:off x="1315571" y="1228287"/>
            <a:ext cx="3730752" cy="4634607"/>
          </a:xfrm>
          <a:prstGeom prst="rect">
            <a:avLst/>
          </a:prstGeom>
        </p:spPr>
      </p:pic>
      <p:sp>
        <p:nvSpPr>
          <p:cNvPr id="5" name="TextBox 4">
            <a:extLst>
              <a:ext uri="{FF2B5EF4-FFF2-40B4-BE49-F238E27FC236}">
                <a16:creationId xmlns:a16="http://schemas.microsoft.com/office/drawing/2014/main" id="{47443B67-352A-644A-B112-F8478BCCA9D2}"/>
              </a:ext>
            </a:extLst>
          </p:cNvPr>
          <p:cNvSpPr txBox="1"/>
          <p:nvPr/>
        </p:nvSpPr>
        <p:spPr>
          <a:xfrm>
            <a:off x="5146165" y="1228287"/>
            <a:ext cx="4212468" cy="1077218"/>
          </a:xfrm>
          <a:prstGeom prst="rect">
            <a:avLst/>
          </a:prstGeom>
          <a:noFill/>
        </p:spPr>
        <p:txBody>
          <a:bodyPr wrap="square" rtlCol="0">
            <a:spAutoFit/>
          </a:bodyPr>
          <a:lstStyle/>
          <a:p>
            <a:r>
              <a:rPr lang="en-US" sz="2400" dirty="0">
                <a:solidFill>
                  <a:srgbClr val="003976"/>
                </a:solidFill>
                <a:latin typeface="Arial" panose="020B0604020202020204" pitchFamily="34" charset="0"/>
                <a:cs typeface="Arial" panose="020B0604020202020204" pitchFamily="34" charset="0"/>
              </a:rPr>
              <a:t>DFID have made significant</a:t>
            </a:r>
            <a:r>
              <a:rPr lang="en-US" sz="4000" dirty="0">
                <a:solidFill>
                  <a:srgbClr val="003976"/>
                </a:solidFill>
                <a:latin typeface="Arial" panose="020B0604020202020204" pitchFamily="34" charset="0"/>
                <a:cs typeface="Arial" panose="020B0604020202020204" pitchFamily="34" charset="0"/>
              </a:rPr>
              <a:t> </a:t>
            </a:r>
            <a:r>
              <a:rPr lang="en-US" sz="2400" dirty="0">
                <a:solidFill>
                  <a:srgbClr val="003976"/>
                </a:solidFill>
                <a:latin typeface="Arial" panose="020B0604020202020204" pitchFamily="34" charset="0"/>
                <a:cs typeface="Arial" panose="020B0604020202020204" pitchFamily="34" charset="0"/>
              </a:rPr>
              <a:t>commitments to disability</a:t>
            </a:r>
          </a:p>
        </p:txBody>
      </p:sp>
      <p:pic>
        <p:nvPicPr>
          <p:cNvPr id="8" name="Picture 7" descr="Photograph showing a young male deaf teacher with 4 young deaf children in class learning to fingerspell">
            <a:extLst>
              <a:ext uri="{FF2B5EF4-FFF2-40B4-BE49-F238E27FC236}">
                <a16:creationId xmlns:a16="http://schemas.microsoft.com/office/drawing/2014/main" id="{8696701A-68F3-D24C-8615-2289CC7E0EB1}"/>
              </a:ext>
            </a:extLst>
          </p:cNvPr>
          <p:cNvPicPr>
            <a:picLocks noChangeAspect="1"/>
          </p:cNvPicPr>
          <p:nvPr/>
        </p:nvPicPr>
        <p:blipFill>
          <a:blip r:embed="rId5" cstate="print">
            <a:extLst>
              <a:ext uri="{BEBA8EAE-BF5A-486C-A8C5-ECC9F3942E4B}">
                <a14:imgProps xmlns:a14="http://schemas.microsoft.com/office/drawing/2010/main">
                  <a14:imgLayer r:embed="rId6">
                    <a14:imgEffect>
                      <a14:colorTemperature colorTemp="5900"/>
                    </a14:imgEffect>
                  </a14:imgLayer>
                </a14:imgProps>
              </a:ext>
              <a:ext uri="{28A0092B-C50C-407E-A947-70E740481C1C}">
                <a14:useLocalDpi xmlns:a14="http://schemas.microsoft.com/office/drawing/2010/main" val="0"/>
              </a:ext>
            </a:extLst>
          </a:blip>
          <a:stretch>
            <a:fillRect/>
          </a:stretch>
        </p:blipFill>
        <p:spPr>
          <a:xfrm>
            <a:off x="5721596" y="3026939"/>
            <a:ext cx="2761673" cy="1911927"/>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A032C5CF-333F-E841-BCE1-E59FBEBD1525}"/>
              </a:ext>
            </a:extLst>
          </p:cNvPr>
          <p:cNvSpPr txBox="1"/>
          <p:nvPr/>
        </p:nvSpPr>
        <p:spPr>
          <a:xfrm>
            <a:off x="5721596" y="5045359"/>
            <a:ext cx="4056451" cy="246221"/>
          </a:xfrm>
          <a:prstGeom prst="rect">
            <a:avLst/>
          </a:prstGeom>
          <a:noFill/>
        </p:spPr>
        <p:txBody>
          <a:bodyPr wrap="square" rtlCol="0">
            <a:spAutoFit/>
          </a:bodyPr>
          <a:lstStyle/>
          <a:p>
            <a:r>
              <a:rPr lang="en-US" sz="800" dirty="0">
                <a:solidFill>
                  <a:srgbClr val="003976"/>
                </a:solidFill>
                <a:latin typeface="Arial" panose="020B0604020202020204" pitchFamily="34" charset="0"/>
                <a:cs typeface="Arial" panose="020B0604020202020204" pitchFamily="34" charset="0"/>
              </a:rPr>
              <a:t>© L Wapling</a:t>
            </a:r>
            <a:r>
              <a:rPr lang="en-US" sz="1000" dirty="0">
                <a:solidFill>
                  <a:srgbClr val="003976"/>
                </a:solidFill>
                <a:latin typeface="Arial" panose="020B0604020202020204" pitchFamily="34" charset="0"/>
                <a:cs typeface="Arial" panose="020B0604020202020204" pitchFamily="34" charset="0"/>
              </a:rPr>
              <a:t>	</a:t>
            </a:r>
            <a:r>
              <a:rPr lang="en-US" sz="1000" dirty="0" err="1">
                <a:solidFill>
                  <a:srgbClr val="003976"/>
                </a:solidFill>
                <a:latin typeface="Arial" panose="020B0604020202020204" pitchFamily="34" charset="0"/>
                <a:cs typeface="Arial" panose="020B0604020202020204" pitchFamily="34" charset="0"/>
              </a:rPr>
              <a:t>Kinango</a:t>
            </a:r>
            <a:r>
              <a:rPr lang="en-US" sz="1000" dirty="0">
                <a:solidFill>
                  <a:srgbClr val="003976"/>
                </a:solidFill>
                <a:latin typeface="Arial" panose="020B0604020202020204" pitchFamily="34" charset="0"/>
                <a:cs typeface="Arial" panose="020B0604020202020204" pitchFamily="34" charset="0"/>
              </a:rPr>
              <a:t> school for the deaf, Kenya</a:t>
            </a:r>
          </a:p>
        </p:txBody>
      </p:sp>
      <p:sp>
        <p:nvSpPr>
          <p:cNvPr id="2" name="Slide Number Placeholder 1">
            <a:extLst>
              <a:ext uri="{FF2B5EF4-FFF2-40B4-BE49-F238E27FC236}">
                <a16:creationId xmlns:a16="http://schemas.microsoft.com/office/drawing/2014/main" id="{50067F5D-8EA9-CC40-BAB8-BA270CAA27BB}"/>
              </a:ext>
            </a:extLst>
          </p:cNvPr>
          <p:cNvSpPr>
            <a:spLocks noGrp="1"/>
          </p:cNvSpPr>
          <p:nvPr>
            <p:ph type="sldNum" sz="quarter" idx="12"/>
          </p:nvPr>
        </p:nvSpPr>
        <p:spPr/>
        <p:txBody>
          <a:bodyPr/>
          <a:lstStyle/>
          <a:p>
            <a:fld id="{4FB744F3-5B1E-CE4C-84A2-8F9B119D4B46}" type="slidenum">
              <a:rPr lang="en-US" smtClean="0">
                <a:latin typeface="Arial" panose="020B0604020202020204" pitchFamily="34" charset="0"/>
                <a:cs typeface="Arial" panose="020B0604020202020204" pitchFamily="34" charset="0"/>
              </a:rPr>
              <a:pPr/>
              <a:t>3</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7078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327928" y="186774"/>
            <a:ext cx="7167698" cy="646331"/>
          </a:xfrm>
          <a:prstGeom prst="rect">
            <a:avLst/>
          </a:prstGeom>
          <a:noFill/>
        </p:spPr>
        <p:txBody>
          <a:bodyPr wrap="square" rtlCol="0">
            <a:spAutoFit/>
          </a:bodyPr>
          <a:lstStyle/>
          <a:p>
            <a:r>
              <a:rPr lang="en-US" sz="3600" dirty="0">
                <a:solidFill>
                  <a:srgbClr val="073A7E"/>
                </a:solidFill>
                <a:latin typeface="Arial"/>
                <a:cs typeface="Arial"/>
              </a:rPr>
              <a:t>Current standards &amp; commitments </a:t>
            </a:r>
          </a:p>
        </p:txBody>
      </p:sp>
      <p:pic>
        <p:nvPicPr>
          <p:cNvPr id="10" name="Content Placeholder 3" descr="Image to show DFIDs minimum and high achievement disability inclusion business standards required for each business unit. There are 5 separate strand areas with corresponding standards.&#10;Disability is defined as those who have long-term physical, mental, intellectual or sensory impairments which in interaction with various barriers may hinder their full and effective participation in society on an equal basis with others.">
            <a:extLst>
              <a:ext uri="{FF2B5EF4-FFF2-40B4-BE49-F238E27FC236}">
                <a16:creationId xmlns:a16="http://schemas.microsoft.com/office/drawing/2014/main" id="{7F7357F8-9850-904C-89EA-D5180F1C9504}"/>
              </a:ext>
            </a:extLst>
          </p:cNvPr>
          <p:cNvPicPr>
            <a:picLocks noChangeAspect="1"/>
          </p:cNvPicPr>
          <p:nvPr/>
        </p:nvPicPr>
        <p:blipFill rotWithShape="1">
          <a:blip r:embed="rId4">
            <a:extLst>
              <a:ext uri="{28A0092B-C50C-407E-A947-70E740481C1C}">
                <a14:useLocalDpi xmlns:a14="http://schemas.microsoft.com/office/drawing/2010/main" val="0"/>
              </a:ext>
            </a:extLst>
          </a:blip>
          <a:srcRect t="3594" b="6322"/>
          <a:stretch/>
        </p:blipFill>
        <p:spPr>
          <a:xfrm>
            <a:off x="1309868" y="921816"/>
            <a:ext cx="4248371" cy="5415880"/>
          </a:xfrm>
          <a:prstGeom prst="rect">
            <a:avLst/>
          </a:prstGeom>
          <a:ln>
            <a:solidFill>
              <a:schemeClr val="bg2"/>
            </a:solidFill>
          </a:ln>
        </p:spPr>
      </p:pic>
      <p:sp>
        <p:nvSpPr>
          <p:cNvPr id="11" name="Rectangle 10">
            <a:extLst>
              <a:ext uri="{FF2B5EF4-FFF2-40B4-BE49-F238E27FC236}">
                <a16:creationId xmlns:a16="http://schemas.microsoft.com/office/drawing/2014/main" id="{22EC5332-073E-FF48-B408-D75306CFB98F}"/>
              </a:ext>
            </a:extLst>
          </p:cNvPr>
          <p:cNvSpPr/>
          <p:nvPr/>
        </p:nvSpPr>
        <p:spPr>
          <a:xfrm>
            <a:off x="5558239" y="921816"/>
            <a:ext cx="3147231" cy="5078313"/>
          </a:xfrm>
          <a:prstGeom prst="rect">
            <a:avLst/>
          </a:prstGeom>
        </p:spPr>
        <p:txBody>
          <a:bodyPr wrap="square">
            <a:spAutoFit/>
          </a:bodyPr>
          <a:lstStyle/>
          <a:p>
            <a:pPr marL="457200" indent="-457200">
              <a:buFont typeface="Arial" panose="020B0604020202020204" pitchFamily="34" charset="0"/>
              <a:buChar char="•"/>
            </a:pPr>
            <a:r>
              <a:rPr lang="en-GB" dirty="0">
                <a:solidFill>
                  <a:srgbClr val="003976"/>
                </a:solidFill>
                <a:latin typeface="Arial" panose="020B0604020202020204" pitchFamily="34" charset="0"/>
                <a:cs typeface="Arial" panose="020B0604020202020204" pitchFamily="34" charset="0"/>
                <a:hlinkClick r:id="rId5"/>
              </a:rPr>
              <a:t>DFID Disability Inclusion Strategy </a:t>
            </a:r>
            <a:r>
              <a:rPr lang="en-GB" dirty="0">
                <a:solidFill>
                  <a:srgbClr val="003976"/>
                </a:solidFill>
                <a:latin typeface="Arial" panose="020B0604020202020204" pitchFamily="34" charset="0"/>
                <a:cs typeface="Arial" panose="020B0604020202020204" pitchFamily="34" charset="0"/>
              </a:rPr>
              <a:t>published 3 December 2018</a:t>
            </a:r>
          </a:p>
          <a:p>
            <a:pPr marL="457200" indent="-457200">
              <a:buFont typeface="Arial" panose="020B0604020202020204" pitchFamily="34" charset="0"/>
              <a:buChar char="•"/>
            </a:pPr>
            <a:endParaRPr lang="en-GB" dirty="0">
              <a:solidFill>
                <a:srgbClr val="003976"/>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dirty="0">
                <a:solidFill>
                  <a:srgbClr val="003976"/>
                </a:solidFill>
                <a:latin typeface="Arial" panose="020B0604020202020204" pitchFamily="34" charset="0"/>
                <a:cs typeface="Arial" panose="020B0604020202020204" pitchFamily="34" charset="0"/>
              </a:rPr>
              <a:t>Economic empowerment one of four pillars in the strategy alongside inclusive education, social protection and humanitarian response</a:t>
            </a:r>
          </a:p>
          <a:p>
            <a:pPr marL="457200" indent="-457200">
              <a:buFont typeface="Arial" panose="020B0604020202020204" pitchFamily="34" charset="0"/>
              <a:buChar char="•"/>
            </a:pPr>
            <a:endParaRPr lang="en-GB" dirty="0">
              <a:solidFill>
                <a:srgbClr val="003976"/>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dirty="0">
                <a:solidFill>
                  <a:srgbClr val="003976"/>
                </a:solidFill>
                <a:latin typeface="Arial" panose="020B0604020202020204" pitchFamily="34" charset="0"/>
                <a:cs typeface="Arial" panose="020B0604020202020204" pitchFamily="34" charset="0"/>
                <a:hlinkClick r:id="rId6"/>
              </a:rPr>
              <a:t>Deliverables</a:t>
            </a:r>
            <a:r>
              <a:rPr lang="en-GB" dirty="0">
                <a:solidFill>
                  <a:srgbClr val="003976"/>
                </a:solidFill>
                <a:latin typeface="Arial" panose="020B0604020202020204" pitchFamily="34" charset="0"/>
                <a:cs typeface="Arial" panose="020B0604020202020204" pitchFamily="34" charset="0"/>
              </a:rPr>
              <a:t> include building inclusive workplaces, working with CDC and IFC and reviewing PIDG’s work on disability</a:t>
            </a:r>
          </a:p>
        </p:txBody>
      </p:sp>
      <p:sp>
        <p:nvSpPr>
          <p:cNvPr id="2" name="Slide Number Placeholder 1">
            <a:extLst>
              <a:ext uri="{FF2B5EF4-FFF2-40B4-BE49-F238E27FC236}">
                <a16:creationId xmlns:a16="http://schemas.microsoft.com/office/drawing/2014/main" id="{73BC0FE2-DCE2-8442-873B-080CEB996814}"/>
              </a:ext>
            </a:extLst>
          </p:cNvPr>
          <p:cNvSpPr>
            <a:spLocks noGrp="1"/>
          </p:cNvSpPr>
          <p:nvPr>
            <p:ph type="sldNum" sz="quarter" idx="12"/>
          </p:nvPr>
        </p:nvSpPr>
        <p:spPr/>
        <p:txBody>
          <a:bodyPr/>
          <a:lstStyle/>
          <a:p>
            <a:fld id="{4FB744F3-5B1E-CE4C-84A2-8F9B119D4B46}" type="slidenum">
              <a:rPr lang="en-US" smtClean="0"/>
              <a:t>4</a:t>
            </a:fld>
            <a:endParaRPr lang="en-US" dirty="0"/>
          </a:p>
        </p:txBody>
      </p:sp>
    </p:spTree>
    <p:extLst>
      <p:ext uri="{BB962C8B-B14F-4D97-AF65-F5344CB8AC3E}">
        <p14:creationId xmlns:p14="http://schemas.microsoft.com/office/powerpoint/2010/main" val="1845465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that is standing in the dirt&#10;&#10;Description automatically generated">
            <a:extLst>
              <a:ext uri="{FF2B5EF4-FFF2-40B4-BE49-F238E27FC236}">
                <a16:creationId xmlns:a16="http://schemas.microsoft.com/office/drawing/2014/main" id="{EFD50E3C-6D25-BA4F-BB13-1BFF1FD597D2}"/>
              </a:ext>
            </a:extLst>
          </p:cNvPr>
          <p:cNvPicPr>
            <a:picLocks noChangeAspect="1"/>
          </p:cNvPicPr>
          <p:nvPr/>
        </p:nvPicPr>
        <p:blipFill rotWithShape="1">
          <a:blip r:embed="rId2"/>
          <a:srcRect t="17937" b="26598"/>
          <a:stretch/>
        </p:blipFill>
        <p:spPr>
          <a:xfrm>
            <a:off x="0" y="0"/>
            <a:ext cx="9144000" cy="6858000"/>
          </a:xfrm>
          <a:prstGeom prst="rect">
            <a:avLst/>
          </a:prstGeom>
        </p:spPr>
      </p:pic>
      <p:sp>
        <p:nvSpPr>
          <p:cNvPr id="4" name="TextBox 3">
            <a:extLst>
              <a:ext uri="{FF2B5EF4-FFF2-40B4-BE49-F238E27FC236}">
                <a16:creationId xmlns:a16="http://schemas.microsoft.com/office/drawing/2014/main" id="{E1FD9957-C54F-7A42-8E88-409587481094}"/>
              </a:ext>
            </a:extLst>
          </p:cNvPr>
          <p:cNvSpPr txBox="1"/>
          <p:nvPr/>
        </p:nvSpPr>
        <p:spPr>
          <a:xfrm>
            <a:off x="5835093" y="551289"/>
            <a:ext cx="3308907" cy="575542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Arial"/>
                <a:ea typeface="+mn-ea"/>
                <a:cs typeface="Arial"/>
              </a:rPr>
              <a:t>Disability as a human and economic development issue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chemeClr val="bg1"/>
              </a:solidFill>
              <a:effectLst/>
              <a:uLnTx/>
              <a:uFillTx/>
              <a:latin typeface="Arial"/>
              <a:ea typeface="+mn-ea"/>
              <a:cs typeface="Arial"/>
            </a:endParaRPr>
          </a:p>
        </p:txBody>
      </p:sp>
    </p:spTree>
    <p:extLst>
      <p:ext uri="{BB962C8B-B14F-4D97-AF65-F5344CB8AC3E}">
        <p14:creationId xmlns:p14="http://schemas.microsoft.com/office/powerpoint/2010/main" val="150341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315571" y="446266"/>
            <a:ext cx="7167698" cy="646331"/>
          </a:xfrm>
          <a:prstGeom prst="rect">
            <a:avLst/>
          </a:prstGeom>
          <a:noFill/>
        </p:spPr>
        <p:txBody>
          <a:bodyPr wrap="square" rtlCol="0">
            <a:spAutoFit/>
          </a:bodyPr>
          <a:lstStyle/>
          <a:p>
            <a:r>
              <a:rPr lang="en-US" sz="3600" dirty="0">
                <a:solidFill>
                  <a:srgbClr val="073A7E"/>
                </a:solidFill>
                <a:latin typeface="Arial"/>
                <a:cs typeface="Arial"/>
              </a:rPr>
              <a:t>Why disability is significant</a:t>
            </a:r>
          </a:p>
        </p:txBody>
      </p:sp>
      <p:sp>
        <p:nvSpPr>
          <p:cNvPr id="8" name="Content Placeholder 5">
            <a:extLst>
              <a:ext uri="{FF2B5EF4-FFF2-40B4-BE49-F238E27FC236}">
                <a16:creationId xmlns:a16="http://schemas.microsoft.com/office/drawing/2014/main" id="{71A15E48-65AA-594F-B379-8EC3766B2EEE}"/>
              </a:ext>
            </a:extLst>
          </p:cNvPr>
          <p:cNvSpPr txBox="1">
            <a:spLocks/>
          </p:cNvSpPr>
          <p:nvPr/>
        </p:nvSpPr>
        <p:spPr>
          <a:xfrm>
            <a:off x="1315572" y="1243231"/>
            <a:ext cx="5295294" cy="496751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2" name="Rectangle 1">
            <a:extLst>
              <a:ext uri="{FF2B5EF4-FFF2-40B4-BE49-F238E27FC236}">
                <a16:creationId xmlns:a16="http://schemas.microsoft.com/office/drawing/2014/main" id="{A59CE0B2-3142-7848-8459-8FAD9EA52C0A}"/>
              </a:ext>
            </a:extLst>
          </p:cNvPr>
          <p:cNvSpPr/>
          <p:nvPr/>
        </p:nvSpPr>
        <p:spPr>
          <a:xfrm>
            <a:off x="1315571" y="1243232"/>
            <a:ext cx="5493002" cy="5952399"/>
          </a:xfrm>
          <a:prstGeom prst="rect">
            <a:avLst/>
          </a:prstGeom>
        </p:spPr>
        <p:txBody>
          <a:bodyPr wrap="square">
            <a:spAutoFit/>
          </a:bodyPr>
          <a:lstStyle/>
          <a:p>
            <a:pPr marL="342900" indent="-342900">
              <a:spcBef>
                <a:spcPct val="20000"/>
              </a:spcBef>
              <a:buFont typeface="Arial"/>
              <a:buChar char="•"/>
            </a:pPr>
            <a:r>
              <a:rPr lang="en-US" altLang="en-US" sz="2000" dirty="0">
                <a:solidFill>
                  <a:srgbClr val="003976"/>
                </a:solidFill>
                <a:latin typeface="Arial" panose="020B0604020202020204" pitchFamily="34" charset="0"/>
                <a:cs typeface="Arial" panose="020B0604020202020204" pitchFamily="34" charset="0"/>
              </a:rPr>
              <a:t>Over </a:t>
            </a:r>
            <a:r>
              <a:rPr lang="en-US" altLang="en-US" sz="2000" b="1" dirty="0">
                <a:solidFill>
                  <a:srgbClr val="003976"/>
                </a:solidFill>
                <a:latin typeface="Arial" panose="020B0604020202020204" pitchFamily="34" charset="0"/>
                <a:cs typeface="Arial" panose="020B0604020202020204" pitchFamily="34" charset="0"/>
              </a:rPr>
              <a:t>one billion persons with disabilities</a:t>
            </a:r>
            <a:r>
              <a:rPr lang="en-US" altLang="en-US" sz="2000" dirty="0">
                <a:solidFill>
                  <a:srgbClr val="003976"/>
                </a:solidFill>
                <a:latin typeface="Arial" panose="020B0604020202020204" pitchFamily="34" charset="0"/>
                <a:cs typeface="Arial" panose="020B0604020202020204" pitchFamily="34" charset="0"/>
              </a:rPr>
              <a:t> in the world. This corresponds to about 15% of the world’s population, although this varies with age </a:t>
            </a:r>
            <a:r>
              <a:rPr lang="en-US" altLang="en-US" sz="1400" i="1" dirty="0">
                <a:solidFill>
                  <a:srgbClr val="003976"/>
                </a:solidFill>
                <a:latin typeface="Arial" panose="020B0604020202020204" pitchFamily="34" charset="0"/>
                <a:cs typeface="Arial" panose="020B0604020202020204" pitchFamily="34" charset="0"/>
              </a:rPr>
              <a:t>(WHO, 2011 World Report on Disability)</a:t>
            </a:r>
            <a:endParaRPr lang="en-US" altLang="en-US" sz="2000" i="1" dirty="0">
              <a:solidFill>
                <a:srgbClr val="003976"/>
              </a:solidFill>
              <a:latin typeface="Arial" panose="020B0604020202020204" pitchFamily="34" charset="0"/>
              <a:cs typeface="Arial" panose="020B0604020202020204" pitchFamily="34" charset="0"/>
            </a:endParaRPr>
          </a:p>
          <a:p>
            <a:pPr marL="342900" indent="-342900">
              <a:spcBef>
                <a:spcPct val="20000"/>
              </a:spcBef>
              <a:buFont typeface="Arial"/>
              <a:buChar char="•"/>
            </a:pPr>
            <a:endParaRPr lang="en-US" altLang="en-US" sz="2000" dirty="0">
              <a:solidFill>
                <a:srgbClr val="003976"/>
              </a:solidFill>
              <a:latin typeface="Arial" panose="020B0604020202020204" pitchFamily="34" charset="0"/>
              <a:cs typeface="Arial" panose="020B0604020202020204" pitchFamily="34" charset="0"/>
            </a:endParaRPr>
          </a:p>
          <a:p>
            <a:pPr marL="342900" indent="-342900">
              <a:spcBef>
                <a:spcPct val="20000"/>
              </a:spcBef>
              <a:buFont typeface="Arial"/>
              <a:buChar char="•"/>
            </a:pPr>
            <a:r>
              <a:rPr lang="en-GB" sz="2000" b="1" dirty="0">
                <a:solidFill>
                  <a:srgbClr val="003976"/>
                </a:solidFill>
                <a:latin typeface="Arial" panose="020B0604020202020204" pitchFamily="34" charset="0"/>
                <a:cs typeface="Arial" panose="020B0604020202020204" pitchFamily="34" charset="0"/>
              </a:rPr>
              <a:t>Lower rates of economic and labour market participation</a:t>
            </a:r>
            <a:r>
              <a:rPr lang="en-GB" sz="2000" dirty="0">
                <a:solidFill>
                  <a:srgbClr val="003976"/>
                </a:solidFill>
                <a:latin typeface="Arial" panose="020B0604020202020204" pitchFamily="34" charset="0"/>
                <a:cs typeface="Arial" panose="020B0604020202020204" pitchFamily="34" charset="0"/>
              </a:rPr>
              <a:t> equate to higher welfare costs on governments</a:t>
            </a:r>
            <a:r>
              <a:rPr lang="en-GB" sz="2000" i="1" dirty="0">
                <a:solidFill>
                  <a:srgbClr val="003976"/>
                </a:solidFill>
                <a:latin typeface="Arial" panose="020B0604020202020204" pitchFamily="34" charset="0"/>
                <a:cs typeface="Arial" panose="020B0604020202020204" pitchFamily="34" charset="0"/>
              </a:rPr>
              <a:t> </a:t>
            </a:r>
            <a:r>
              <a:rPr lang="en-GB" sz="1400" i="1" dirty="0">
                <a:solidFill>
                  <a:srgbClr val="003976"/>
                </a:solidFill>
                <a:latin typeface="Arial" panose="020B0604020202020204" pitchFamily="34" charset="0"/>
                <a:cs typeface="Arial" panose="020B0604020202020204" pitchFamily="34" charset="0"/>
              </a:rPr>
              <a:t>(World Bank 2018 Disability Inclusion Framework) </a:t>
            </a:r>
          </a:p>
          <a:p>
            <a:pPr marL="342900" indent="-342900">
              <a:spcBef>
                <a:spcPct val="20000"/>
              </a:spcBef>
              <a:buFont typeface="Arial"/>
              <a:buChar char="•"/>
            </a:pPr>
            <a:endParaRPr lang="en-GB" sz="2000" i="1" dirty="0">
              <a:solidFill>
                <a:srgbClr val="003976"/>
              </a:solidFill>
              <a:latin typeface="Arial" panose="020B0604020202020204" pitchFamily="34" charset="0"/>
              <a:cs typeface="Arial" panose="020B0604020202020204" pitchFamily="34" charset="0"/>
            </a:endParaRPr>
          </a:p>
          <a:p>
            <a:pPr marL="342900" indent="-342900">
              <a:spcBef>
                <a:spcPct val="20000"/>
              </a:spcBef>
              <a:buFont typeface="Arial"/>
              <a:buChar char="•"/>
            </a:pPr>
            <a:r>
              <a:rPr lang="en-GB" sz="2000" dirty="0">
                <a:solidFill>
                  <a:srgbClr val="003976"/>
                </a:solidFill>
                <a:latin typeface="Arial" panose="020B0604020202020204" pitchFamily="34" charset="0"/>
                <a:cs typeface="Arial" panose="020B0604020202020204" pitchFamily="34" charset="0"/>
              </a:rPr>
              <a:t>In middle-income countries, the </a:t>
            </a:r>
            <a:r>
              <a:rPr lang="en-GB" sz="2000" b="1" dirty="0">
                <a:solidFill>
                  <a:srgbClr val="003976"/>
                </a:solidFill>
                <a:latin typeface="Arial" panose="020B0604020202020204" pitchFamily="34" charset="0"/>
                <a:cs typeface="Arial" panose="020B0604020202020204" pitchFamily="34" charset="0"/>
              </a:rPr>
              <a:t>loss to GDP </a:t>
            </a:r>
            <a:r>
              <a:rPr lang="en-GB" sz="2000" dirty="0">
                <a:solidFill>
                  <a:srgbClr val="003976"/>
                </a:solidFill>
                <a:latin typeface="Arial" panose="020B0604020202020204" pitchFamily="34" charset="0"/>
                <a:cs typeface="Arial" panose="020B0604020202020204" pitchFamily="34" charset="0"/>
              </a:rPr>
              <a:t>from the exclusion of women and men with disabilities from the labour market is </a:t>
            </a:r>
            <a:r>
              <a:rPr lang="en-GB" sz="2000" b="1" dirty="0">
                <a:solidFill>
                  <a:srgbClr val="003976"/>
                </a:solidFill>
                <a:latin typeface="Arial" panose="020B0604020202020204" pitchFamily="34" charset="0"/>
                <a:cs typeface="Arial" panose="020B0604020202020204" pitchFamily="34" charset="0"/>
              </a:rPr>
              <a:t>estimated to be between 3 and 7 percent </a:t>
            </a:r>
            <a:r>
              <a:rPr lang="en-GB" sz="2000" dirty="0">
                <a:solidFill>
                  <a:srgbClr val="003976"/>
                </a:solidFill>
                <a:latin typeface="Arial" panose="020B0604020202020204" pitchFamily="34" charset="0"/>
                <a:cs typeface="Arial" panose="020B0604020202020204" pitchFamily="34" charset="0"/>
              </a:rPr>
              <a:t>of GDP </a:t>
            </a:r>
            <a:r>
              <a:rPr lang="en-GB" sz="1400" i="1" dirty="0">
                <a:solidFill>
                  <a:srgbClr val="003976"/>
                </a:solidFill>
                <a:latin typeface="Arial" panose="020B0604020202020204" pitchFamily="34" charset="0"/>
                <a:cs typeface="Arial" panose="020B0604020202020204" pitchFamily="34" charset="0"/>
              </a:rPr>
              <a:t>(DFID Disability Inclusive Development Strategy) </a:t>
            </a:r>
          </a:p>
          <a:p>
            <a:pPr marL="342900" indent="-342900">
              <a:spcBef>
                <a:spcPct val="20000"/>
              </a:spcBef>
              <a:buFont typeface="Arial"/>
              <a:buChar char="•"/>
            </a:pPr>
            <a:endParaRPr lang="en-US" altLang="en-US" dirty="0">
              <a:solidFill>
                <a:srgbClr val="003976"/>
              </a:solidFill>
              <a:latin typeface="Arial" panose="020B0604020202020204" pitchFamily="34" charset="0"/>
              <a:cs typeface="Arial" panose="020B0604020202020204" pitchFamily="34" charset="0"/>
            </a:endParaRPr>
          </a:p>
          <a:p>
            <a:pPr>
              <a:spcBef>
                <a:spcPct val="20000"/>
              </a:spcBef>
            </a:pPr>
            <a:endParaRPr lang="en-US" altLang="en-US" dirty="0">
              <a:solidFill>
                <a:srgbClr val="003976"/>
              </a:solidFill>
              <a:latin typeface="Arial" panose="020B0604020202020204" pitchFamily="34" charset="0"/>
              <a:cs typeface="Arial" panose="020B0604020202020204" pitchFamily="34" charset="0"/>
            </a:endParaRPr>
          </a:p>
          <a:p>
            <a:pPr marL="342900" indent="-342900">
              <a:spcBef>
                <a:spcPct val="20000"/>
              </a:spcBef>
              <a:buFont typeface="Arial"/>
              <a:buChar char="•"/>
            </a:pPr>
            <a:endParaRPr lang="en-US" altLang="en-US" dirty="0">
              <a:solidFill>
                <a:srgbClr val="003976"/>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BFD11AD-2FBB-234C-9B86-82379DE551B3}"/>
              </a:ext>
            </a:extLst>
          </p:cNvPr>
          <p:cNvSpPr txBox="1"/>
          <p:nvPr/>
        </p:nvSpPr>
        <p:spPr>
          <a:xfrm>
            <a:off x="6956854" y="1569308"/>
            <a:ext cx="1902941" cy="3499420"/>
          </a:xfrm>
          <a:prstGeom prst="rect">
            <a:avLst/>
          </a:prstGeom>
          <a:solidFill>
            <a:schemeClr val="bg2"/>
          </a:solidFill>
          <a:ln>
            <a:solidFill>
              <a:schemeClr val="tx2"/>
            </a:solidFill>
          </a:ln>
        </p:spPr>
        <p:txBody>
          <a:bodyPr wrap="square" rtlCol="0">
            <a:spAutoFit/>
          </a:bodyPr>
          <a:lstStyle/>
          <a:p>
            <a:pPr>
              <a:spcBef>
                <a:spcPct val="20000"/>
              </a:spcBef>
            </a:pPr>
            <a:r>
              <a:rPr lang="en-US" altLang="en-US" sz="1600" i="1" dirty="0">
                <a:solidFill>
                  <a:srgbClr val="003976"/>
                </a:solidFill>
                <a:latin typeface="Arial" panose="020B0604020202020204" pitchFamily="34" charset="0"/>
                <a:cs typeface="Arial" panose="020B0604020202020204" pitchFamily="34" charset="0"/>
              </a:rPr>
              <a:t>"Sustainable, equitable progress in the agreed global development agenda cannot be achieved without the inclusion of persons with disabilities." </a:t>
            </a:r>
          </a:p>
          <a:p>
            <a:pPr algn="r">
              <a:spcBef>
                <a:spcPct val="20000"/>
              </a:spcBef>
            </a:pPr>
            <a:r>
              <a:rPr lang="en-US" altLang="en-US" sz="1100" dirty="0">
                <a:solidFill>
                  <a:srgbClr val="003976"/>
                </a:solidFill>
                <a:latin typeface="Arial" panose="020B0604020202020204" pitchFamily="34" charset="0"/>
                <a:cs typeface="Arial" panose="020B0604020202020204" pitchFamily="34" charset="0"/>
              </a:rPr>
              <a:t>UN Inter- Agency Support Group, 2011 p 13</a:t>
            </a:r>
          </a:p>
          <a:p>
            <a:pPr marL="342900" indent="-342900">
              <a:spcBef>
                <a:spcPct val="20000"/>
              </a:spcBef>
              <a:buFont typeface="Arial"/>
              <a:buChar char="•"/>
            </a:pPr>
            <a:endParaRPr lang="en-US" altLang="en-US" sz="1600" dirty="0">
              <a:solidFill>
                <a:srgbClr val="003976"/>
              </a:solidFill>
              <a:latin typeface="Arial" panose="020B0604020202020204" pitchFamily="34" charset="0"/>
              <a:cs typeface="Arial" panose="020B0604020202020204" pitchFamily="34" charset="0"/>
            </a:endParaRPr>
          </a:p>
          <a:p>
            <a:endParaRPr lang="en-GB" dirty="0"/>
          </a:p>
        </p:txBody>
      </p:sp>
      <p:sp>
        <p:nvSpPr>
          <p:cNvPr id="4" name="Slide Number Placeholder 3">
            <a:extLst>
              <a:ext uri="{FF2B5EF4-FFF2-40B4-BE49-F238E27FC236}">
                <a16:creationId xmlns:a16="http://schemas.microsoft.com/office/drawing/2014/main" id="{B1CF2F98-FF77-F747-A690-D914D95C0706}"/>
              </a:ext>
            </a:extLst>
          </p:cNvPr>
          <p:cNvSpPr>
            <a:spLocks noGrp="1"/>
          </p:cNvSpPr>
          <p:nvPr>
            <p:ph type="sldNum" sz="quarter" idx="12"/>
          </p:nvPr>
        </p:nvSpPr>
        <p:spPr/>
        <p:txBody>
          <a:bodyPr/>
          <a:lstStyle/>
          <a:p>
            <a:fld id="{4FB744F3-5B1E-CE4C-84A2-8F9B119D4B46}" type="slidenum">
              <a:rPr lang="en-US" smtClean="0"/>
              <a:t>6</a:t>
            </a:fld>
            <a:endParaRPr lang="en-US"/>
          </a:p>
        </p:txBody>
      </p:sp>
    </p:spTree>
    <p:extLst>
      <p:ext uri="{BB962C8B-B14F-4D97-AF65-F5344CB8AC3E}">
        <p14:creationId xmlns:p14="http://schemas.microsoft.com/office/powerpoint/2010/main" val="2884741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315571" y="446266"/>
            <a:ext cx="7167698" cy="646331"/>
          </a:xfrm>
          <a:prstGeom prst="rect">
            <a:avLst/>
          </a:prstGeom>
          <a:noFill/>
        </p:spPr>
        <p:txBody>
          <a:bodyPr wrap="square" rtlCol="0">
            <a:spAutoFit/>
          </a:bodyPr>
          <a:lstStyle/>
          <a:p>
            <a:r>
              <a:rPr lang="en-US" sz="3600" dirty="0">
                <a:solidFill>
                  <a:srgbClr val="073A7E"/>
                </a:solidFill>
                <a:latin typeface="Arial"/>
                <a:cs typeface="Arial"/>
              </a:rPr>
              <a:t>Disability from a rights perspective</a:t>
            </a:r>
          </a:p>
        </p:txBody>
      </p:sp>
      <p:sp>
        <p:nvSpPr>
          <p:cNvPr id="8" name="Content Placeholder 5">
            <a:extLst>
              <a:ext uri="{FF2B5EF4-FFF2-40B4-BE49-F238E27FC236}">
                <a16:creationId xmlns:a16="http://schemas.microsoft.com/office/drawing/2014/main" id="{71A15E48-65AA-594F-B379-8EC3766B2EEE}"/>
              </a:ext>
            </a:extLst>
          </p:cNvPr>
          <p:cNvSpPr txBox="1">
            <a:spLocks/>
          </p:cNvSpPr>
          <p:nvPr/>
        </p:nvSpPr>
        <p:spPr>
          <a:xfrm>
            <a:off x="1315572" y="1243231"/>
            <a:ext cx="5295294" cy="496751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4" name="Slide Number Placeholder 3">
            <a:extLst>
              <a:ext uri="{FF2B5EF4-FFF2-40B4-BE49-F238E27FC236}">
                <a16:creationId xmlns:a16="http://schemas.microsoft.com/office/drawing/2014/main" id="{B1CF2F98-FF77-F747-A690-D914D95C0706}"/>
              </a:ext>
            </a:extLst>
          </p:cNvPr>
          <p:cNvSpPr>
            <a:spLocks noGrp="1"/>
          </p:cNvSpPr>
          <p:nvPr>
            <p:ph type="sldNum" sz="quarter" idx="12"/>
          </p:nvPr>
        </p:nvSpPr>
        <p:spPr/>
        <p:txBody>
          <a:bodyPr/>
          <a:lstStyle/>
          <a:p>
            <a:fld id="{4FB744F3-5B1E-CE4C-84A2-8F9B119D4B46}" type="slidenum">
              <a:rPr lang="en-US" smtClean="0"/>
              <a:t>7</a:t>
            </a:fld>
            <a:endParaRPr lang="en-US"/>
          </a:p>
        </p:txBody>
      </p:sp>
      <p:pic>
        <p:nvPicPr>
          <p:cNvPr id="9" name="Graphic 8" descr="Universal Access">
            <a:extLst>
              <a:ext uri="{FF2B5EF4-FFF2-40B4-BE49-F238E27FC236}">
                <a16:creationId xmlns:a16="http://schemas.microsoft.com/office/drawing/2014/main" id="{92E496FE-9C62-F444-9866-E663BF26854B}"/>
              </a:ext>
            </a:extLst>
          </p:cNvPr>
          <p:cNvPicPr>
            <a:picLocks noChangeAspect="1"/>
          </p:cNvPicPr>
          <p:nvPr/>
        </p:nvPicPr>
        <p:blipFill>
          <a:blip r:embed="rId4">
            <a:alphaModFix amt="76000"/>
            <a:extLst>
              <a:ext uri="{96DAC541-7B7A-43D3-8B79-37D633B846F1}">
                <asvg:svgBlip xmlns:asvg="http://schemas.microsoft.com/office/drawing/2016/SVG/main" r:embed="rId5"/>
              </a:ext>
            </a:extLst>
          </a:blip>
          <a:srcRect/>
          <a:stretch/>
        </p:blipFill>
        <p:spPr>
          <a:xfrm>
            <a:off x="1935588" y="129704"/>
            <a:ext cx="6063557" cy="6063557"/>
          </a:xfrm>
          <a:prstGeom prst="rect">
            <a:avLst/>
          </a:prstGeom>
        </p:spPr>
      </p:pic>
      <p:grpSp>
        <p:nvGrpSpPr>
          <p:cNvPr id="10" name="Group 2">
            <a:extLst>
              <a:ext uri="{FF2B5EF4-FFF2-40B4-BE49-F238E27FC236}">
                <a16:creationId xmlns:a16="http://schemas.microsoft.com/office/drawing/2014/main" id="{FF952A78-8961-0A4B-9D18-3E55BCAC5D40}"/>
              </a:ext>
            </a:extLst>
          </p:cNvPr>
          <p:cNvGrpSpPr>
            <a:grpSpLocks noGrp="1"/>
          </p:cNvGrpSpPr>
          <p:nvPr/>
        </p:nvGrpSpPr>
        <p:grpSpPr bwMode="auto">
          <a:xfrm>
            <a:off x="2111389" y="1860537"/>
            <a:ext cx="2579672" cy="2601892"/>
            <a:chOff x="2855" y="6118"/>
            <a:chExt cx="2973" cy="2839"/>
          </a:xfrm>
        </p:grpSpPr>
        <p:sp>
          <p:nvSpPr>
            <p:cNvPr id="11" name="Oval 3">
              <a:extLst>
                <a:ext uri="{FF2B5EF4-FFF2-40B4-BE49-F238E27FC236}">
                  <a16:creationId xmlns:a16="http://schemas.microsoft.com/office/drawing/2014/main" id="{E75AD844-A087-CA49-AFFA-487E5116AD47}"/>
                </a:ext>
              </a:extLst>
            </p:cNvPr>
            <p:cNvSpPr>
              <a:spLocks noChangeArrowheads="1"/>
            </p:cNvSpPr>
            <p:nvPr/>
          </p:nvSpPr>
          <p:spPr bwMode="auto">
            <a:xfrm>
              <a:off x="2855" y="6118"/>
              <a:ext cx="2973" cy="2839"/>
            </a:xfrm>
            <a:prstGeom prst="ellipse">
              <a:avLst/>
            </a:prstGeom>
            <a:noFill/>
            <a:ln w="38100">
              <a:solidFill>
                <a:srgbClr val="003300"/>
              </a:solidFill>
              <a:round/>
              <a:headEnd/>
              <a:tailEnd/>
            </a:ln>
            <a:scene3d>
              <a:camera prst="orthographicFront"/>
              <a:lightRig rig="threePt" dir="t"/>
            </a:scene3d>
            <a:sp3d>
              <a:bevelB prst="convex"/>
            </a:sp3d>
            <a:extLst>
              <a:ext uri="{909E8E84-426E-40dd-AFC4-6F175D3DCCD1}">
                <a14:hiddenFill xmlns:a14="http://schemas.microsoft.com/office/drawing/2010/main" xmlns="">
                  <a:solidFill>
                    <a:srgbClr val="FFFFFF"/>
                  </a:solidFill>
                </a14:hiddenFill>
              </a:ext>
            </a:extLst>
          </p:spPr>
          <p:txBody>
            <a:bodyPr/>
            <a:lstStyle/>
            <a:p>
              <a:pPr eaLnBrk="1" hangingPunct="1"/>
              <a:endParaRPr lang="en-US" sz="1662"/>
            </a:p>
          </p:txBody>
        </p:sp>
        <p:sp>
          <p:nvSpPr>
            <p:cNvPr id="13" name="Text Box 6">
              <a:extLst>
                <a:ext uri="{FF2B5EF4-FFF2-40B4-BE49-F238E27FC236}">
                  <a16:creationId xmlns:a16="http://schemas.microsoft.com/office/drawing/2014/main" id="{E5FAB6DF-BDC9-5242-BA1B-2A8DF4B8838F}"/>
                </a:ext>
              </a:extLst>
            </p:cNvPr>
            <p:cNvSpPr txBox="1">
              <a:spLocks noChangeArrowheads="1"/>
            </p:cNvSpPr>
            <p:nvPr/>
          </p:nvSpPr>
          <p:spPr bwMode="auto">
            <a:xfrm>
              <a:off x="3504" y="6245"/>
              <a:ext cx="1625" cy="521"/>
            </a:xfrm>
            <a:prstGeom prst="rect">
              <a:avLst/>
            </a:prstGeom>
            <a:solidFill>
              <a:srgbClr val="FFFFFF">
                <a:alpha val="7059"/>
              </a:srgbClr>
            </a:solidFill>
            <a:ln>
              <a:noFill/>
            </a:ln>
            <a:scene3d>
              <a:camera prst="orthographicFront"/>
              <a:lightRig rig="threePt" dir="t"/>
            </a:scene3d>
            <a:sp3d>
              <a:bevelB prst="convex"/>
            </a:sp3d>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Times New Roman" charset="0"/>
                  <a:ea typeface="MS PGothic" charset="0"/>
                  <a:cs typeface="MS PGothic" charset="0"/>
                </a:defRPr>
              </a:lvl1pPr>
              <a:lvl2pPr marL="742950" indent="-285750">
                <a:defRPr sz="2800">
                  <a:solidFill>
                    <a:schemeClr val="tx1"/>
                  </a:solidFill>
                  <a:latin typeface="Times New Roman" charset="0"/>
                  <a:ea typeface="MS PGothic" charset="0"/>
                  <a:cs typeface="MS PGothic" charset="0"/>
                </a:defRPr>
              </a:lvl2pPr>
              <a:lvl3pPr marL="1143000" indent="-228600">
                <a:defRPr sz="2800">
                  <a:solidFill>
                    <a:schemeClr val="tx1"/>
                  </a:solidFill>
                  <a:latin typeface="Times New Roman" charset="0"/>
                  <a:ea typeface="MS PGothic" charset="0"/>
                  <a:cs typeface="MS PGothic" charset="0"/>
                </a:defRPr>
              </a:lvl3pPr>
              <a:lvl4pPr marL="1600200" indent="-228600">
                <a:defRPr sz="2800">
                  <a:solidFill>
                    <a:schemeClr val="tx1"/>
                  </a:solidFill>
                  <a:latin typeface="Times New Roman" charset="0"/>
                  <a:ea typeface="MS PGothic" charset="0"/>
                  <a:cs typeface="MS PGothic" charset="0"/>
                </a:defRPr>
              </a:lvl4pPr>
              <a:lvl5pPr marL="2057400" indent="-228600">
                <a:defRPr sz="28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9pPr>
            </a:lstStyle>
            <a:p>
              <a:pPr algn="ctr">
                <a:spcBef>
                  <a:spcPts val="738"/>
                </a:spcBef>
              </a:pPr>
              <a:r>
                <a:rPr lang="en-GB" sz="1662" b="1" dirty="0">
                  <a:solidFill>
                    <a:srgbClr val="003976"/>
                  </a:solidFill>
                  <a:latin typeface="Arial" charset="0"/>
                  <a:cs typeface="Arial" charset="0"/>
                </a:rPr>
                <a:t>SOCIETY</a:t>
              </a:r>
              <a:endParaRPr lang="en-US" sz="1662" dirty="0">
                <a:solidFill>
                  <a:srgbClr val="003976"/>
                </a:solidFill>
                <a:latin typeface="Arial" charset="0"/>
                <a:cs typeface="Arial" charset="0"/>
              </a:endParaRPr>
            </a:p>
          </p:txBody>
        </p:sp>
      </p:grpSp>
      <p:sp>
        <p:nvSpPr>
          <p:cNvPr id="14" name="Rectangle 13">
            <a:extLst>
              <a:ext uri="{FF2B5EF4-FFF2-40B4-BE49-F238E27FC236}">
                <a16:creationId xmlns:a16="http://schemas.microsoft.com/office/drawing/2014/main" id="{D8427EA0-3EBD-864E-9229-89CA49264246}"/>
              </a:ext>
            </a:extLst>
          </p:cNvPr>
          <p:cNvSpPr/>
          <p:nvPr/>
        </p:nvSpPr>
        <p:spPr>
          <a:xfrm>
            <a:off x="5255619" y="2297963"/>
            <a:ext cx="2182265" cy="1283075"/>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spcAft>
                <a:spcPts val="923"/>
              </a:spcAft>
            </a:pPr>
            <a:r>
              <a:rPr lang="en-GB" b="1" dirty="0">
                <a:solidFill>
                  <a:srgbClr val="003976"/>
                </a:solidFill>
                <a:latin typeface="Arial" panose="020B0604020202020204" pitchFamily="34" charset="0"/>
                <a:cs typeface="Arial" panose="020B0604020202020204" pitchFamily="34" charset="0"/>
              </a:rPr>
              <a:t>Explicit</a:t>
            </a:r>
            <a:r>
              <a:rPr lang="en-GB" dirty="0">
                <a:solidFill>
                  <a:srgbClr val="003976"/>
                </a:solidFill>
                <a:latin typeface="Arial" panose="020B0604020202020204" pitchFamily="34" charset="0"/>
                <a:cs typeface="Arial" panose="020B0604020202020204" pitchFamily="34" charset="0"/>
              </a:rPr>
              <a:t> recognition of disabled people as a normal part of </a:t>
            </a:r>
            <a:r>
              <a:rPr lang="en-GB" i="1" dirty="0">
                <a:solidFill>
                  <a:srgbClr val="003976"/>
                </a:solidFill>
                <a:latin typeface="Arial" panose="020B0604020202020204" pitchFamily="34" charset="0"/>
                <a:cs typeface="Arial" panose="020B0604020202020204" pitchFamily="34" charset="0"/>
              </a:rPr>
              <a:t>all</a:t>
            </a:r>
            <a:r>
              <a:rPr lang="en-GB" dirty="0">
                <a:solidFill>
                  <a:srgbClr val="003976"/>
                </a:solidFill>
                <a:latin typeface="Arial" panose="020B0604020202020204" pitchFamily="34" charset="0"/>
                <a:cs typeface="Arial" panose="020B0604020202020204" pitchFamily="34" charset="0"/>
              </a:rPr>
              <a:t> social groups.</a:t>
            </a:r>
            <a:endParaRPr lang="en-US" dirty="0">
              <a:solidFill>
                <a:srgbClr val="003976"/>
              </a:solidFill>
              <a:latin typeface="Arial" panose="020B0604020202020204" pitchFamily="34" charset="0"/>
              <a:cs typeface="Arial" panose="020B0604020202020204" pitchFamily="34" charset="0"/>
            </a:endParaRPr>
          </a:p>
        </p:txBody>
      </p:sp>
      <p:sp>
        <p:nvSpPr>
          <p:cNvPr id="15" name="Oval 4">
            <a:extLst>
              <a:ext uri="{FF2B5EF4-FFF2-40B4-BE49-F238E27FC236}">
                <a16:creationId xmlns:a16="http://schemas.microsoft.com/office/drawing/2014/main" id="{BD1E937B-EF3D-7E45-A13F-6E422101F3B3}"/>
              </a:ext>
            </a:extLst>
          </p:cNvPr>
          <p:cNvSpPr>
            <a:spLocks noChangeArrowheads="1"/>
          </p:cNvSpPr>
          <p:nvPr/>
        </p:nvSpPr>
        <p:spPr bwMode="auto">
          <a:xfrm>
            <a:off x="2646760" y="2496575"/>
            <a:ext cx="1559257" cy="1440709"/>
          </a:xfrm>
          <a:prstGeom prst="ellipse">
            <a:avLst/>
          </a:prstGeom>
          <a:noFill/>
          <a:ln w="28575">
            <a:solidFill>
              <a:srgbClr val="800000"/>
            </a:solidFill>
            <a:prstDash val="sysDash"/>
            <a:round/>
            <a:headEnd/>
            <a:tailEnd/>
          </a:ln>
          <a:extLst>
            <a:ext uri="{909E8E84-426E-40dd-AFC4-6F175D3DCCD1}">
              <a14:hiddenFill xmlns="" xmlns:a14="http://schemas.microsoft.com/office/drawing/2010/main">
                <a:solidFill>
                  <a:srgbClr val="FFFFFF"/>
                </a:solidFill>
              </a14:hiddenFill>
            </a:ext>
          </a:extLst>
        </p:spPr>
        <p:txBody>
          <a:bodyPr/>
          <a:lstStyle/>
          <a:p>
            <a:pPr>
              <a:spcAft>
                <a:spcPts val="923"/>
              </a:spcAft>
            </a:pPr>
            <a:endParaRPr lang="en-GB" sz="600" b="1" dirty="0">
              <a:solidFill>
                <a:srgbClr val="003976"/>
              </a:solidFill>
              <a:latin typeface="Arial" charset="0"/>
              <a:cs typeface="Arial" charset="0"/>
            </a:endParaRPr>
          </a:p>
          <a:p>
            <a:pPr>
              <a:spcAft>
                <a:spcPts val="923"/>
              </a:spcAft>
            </a:pPr>
            <a:r>
              <a:rPr lang="en-GB" sz="1477" b="1" dirty="0">
                <a:solidFill>
                  <a:srgbClr val="003976"/>
                </a:solidFill>
                <a:latin typeface="Arial" charset="0"/>
                <a:cs typeface="Arial" charset="0"/>
              </a:rPr>
              <a:t>Disabled</a:t>
            </a:r>
            <a:r>
              <a:rPr lang="en-US" sz="1477" b="1" dirty="0">
                <a:solidFill>
                  <a:srgbClr val="003976"/>
                </a:solidFill>
                <a:latin typeface="Arial" charset="0"/>
                <a:cs typeface="Arial" charset="0"/>
              </a:rPr>
              <a:t>  People</a:t>
            </a:r>
            <a:endParaRPr lang="en-GB" sz="1477" b="1" dirty="0">
              <a:solidFill>
                <a:srgbClr val="003976"/>
              </a:solidFill>
              <a:latin typeface="Arial" charset="0"/>
              <a:cs typeface="Arial" charset="0"/>
            </a:endParaRPr>
          </a:p>
        </p:txBody>
      </p:sp>
      <p:sp>
        <p:nvSpPr>
          <p:cNvPr id="16" name="Rectangle 15">
            <a:extLst>
              <a:ext uri="{FF2B5EF4-FFF2-40B4-BE49-F238E27FC236}">
                <a16:creationId xmlns:a16="http://schemas.microsoft.com/office/drawing/2014/main" id="{CE292C0C-7F55-5C47-876B-72801302CAA5}"/>
              </a:ext>
            </a:extLst>
          </p:cNvPr>
          <p:cNvSpPr/>
          <p:nvPr/>
        </p:nvSpPr>
        <p:spPr>
          <a:xfrm>
            <a:off x="2008714" y="4636983"/>
            <a:ext cx="5118652" cy="1615919"/>
          </a:xfrm>
          <a:prstGeom prst="rect">
            <a:avLst/>
          </a:prstGeom>
          <a:solidFill>
            <a:schemeClr val="accent3"/>
          </a:solidFill>
          <a:ln>
            <a:noFill/>
          </a:ln>
          <a:effectLst>
            <a:outerShdw blurRad="40000" dist="23000" dir="5400000" rotWithShape="0">
              <a:srgbClr val="000000">
                <a:alpha val="35000"/>
              </a:srgbClr>
            </a:outerShdw>
            <a:softEdge rad="31750"/>
          </a:effectLst>
          <a:scene3d>
            <a:camera prst="orthographicFront"/>
            <a:lightRig rig="threePt" dir="t"/>
          </a:scene3d>
          <a:sp3d>
            <a:bevelB prst="convex"/>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Rights based understanding</a:t>
            </a:r>
          </a:p>
          <a:p>
            <a:pPr algn="ctr"/>
            <a:r>
              <a:rPr lang="en-GB" dirty="0"/>
              <a:t>Focused on identifying barriers </a:t>
            </a:r>
          </a:p>
          <a:p>
            <a:pPr algn="ctr"/>
            <a:endParaRPr lang="en-GB" sz="700" dirty="0"/>
          </a:p>
          <a:p>
            <a:pPr algn="ctr"/>
            <a:r>
              <a:rPr lang="en-GB" sz="2400" dirty="0"/>
              <a:t>Impairment + Barriers = Disability</a:t>
            </a:r>
          </a:p>
        </p:txBody>
      </p:sp>
      <p:sp>
        <p:nvSpPr>
          <p:cNvPr id="17" name="TextBox 16">
            <a:extLst>
              <a:ext uri="{FF2B5EF4-FFF2-40B4-BE49-F238E27FC236}">
                <a16:creationId xmlns:a16="http://schemas.microsoft.com/office/drawing/2014/main" id="{B6855795-CD82-4140-BEAA-DD49AC1AC1EB}"/>
              </a:ext>
            </a:extLst>
          </p:cNvPr>
          <p:cNvSpPr txBox="1"/>
          <p:nvPr/>
        </p:nvSpPr>
        <p:spPr>
          <a:xfrm>
            <a:off x="3738596" y="1444676"/>
            <a:ext cx="4089832" cy="369332"/>
          </a:xfrm>
          <a:prstGeom prst="rect">
            <a:avLst/>
          </a:prstGeom>
          <a:noFill/>
          <a:effectLst>
            <a:softEdge rad="31750"/>
          </a:effectLst>
        </p:spPr>
        <p:txBody>
          <a:bodyPr wrap="square" rtlCol="0">
            <a:spAutoFit/>
          </a:bodyPr>
          <a:lstStyle/>
          <a:p>
            <a:r>
              <a:rPr lang="en-US" dirty="0">
                <a:solidFill>
                  <a:srgbClr val="073A7E"/>
                </a:solidFill>
                <a:latin typeface="Arial"/>
                <a:cs typeface="Arial"/>
              </a:rPr>
              <a:t>Human rights approach (social model)</a:t>
            </a:r>
          </a:p>
        </p:txBody>
      </p:sp>
    </p:spTree>
    <p:extLst>
      <p:ext uri="{BB962C8B-B14F-4D97-AF65-F5344CB8AC3E}">
        <p14:creationId xmlns:p14="http://schemas.microsoft.com/office/powerpoint/2010/main" val="726838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404160" y="317057"/>
            <a:ext cx="7167698" cy="646331"/>
          </a:xfrm>
          <a:prstGeom prst="rect">
            <a:avLst/>
          </a:prstGeom>
          <a:noFill/>
        </p:spPr>
        <p:txBody>
          <a:bodyPr wrap="square" rtlCol="0">
            <a:spAutoFit/>
          </a:bodyPr>
          <a:lstStyle/>
          <a:p>
            <a:r>
              <a:rPr lang="en-US" sz="3600" dirty="0">
                <a:solidFill>
                  <a:srgbClr val="073A7E"/>
                </a:solidFill>
                <a:latin typeface="Arial"/>
                <a:cs typeface="Arial"/>
              </a:rPr>
              <a:t>Key development issues</a:t>
            </a:r>
          </a:p>
        </p:txBody>
      </p:sp>
      <p:graphicFrame>
        <p:nvGraphicFramePr>
          <p:cNvPr id="4" name="Diagram 3">
            <a:extLst>
              <a:ext uri="{FF2B5EF4-FFF2-40B4-BE49-F238E27FC236}">
                <a16:creationId xmlns:a16="http://schemas.microsoft.com/office/drawing/2014/main" id="{CE3BF094-C005-E04B-B8B3-5E4AF695AB15}"/>
              </a:ext>
            </a:extLst>
          </p:cNvPr>
          <p:cNvGraphicFramePr/>
          <p:nvPr>
            <p:extLst>
              <p:ext uri="{D42A27DB-BD31-4B8C-83A1-F6EECF244321}">
                <p14:modId xmlns:p14="http://schemas.microsoft.com/office/powerpoint/2010/main" val="666196944"/>
              </p:ext>
            </p:extLst>
          </p:nvPr>
        </p:nvGraphicFramePr>
        <p:xfrm>
          <a:off x="1315570" y="1092995"/>
          <a:ext cx="7344877" cy="45787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a:extLst>
              <a:ext uri="{FF2B5EF4-FFF2-40B4-BE49-F238E27FC236}">
                <a16:creationId xmlns:a16="http://schemas.microsoft.com/office/drawing/2014/main" id="{50D2411F-7309-2645-BDE1-2720399EFA89}"/>
              </a:ext>
            </a:extLst>
          </p:cNvPr>
          <p:cNvSpPr>
            <a:spLocks noGrp="1"/>
          </p:cNvSpPr>
          <p:nvPr>
            <p:ph type="sldNum" sz="quarter" idx="12"/>
          </p:nvPr>
        </p:nvSpPr>
        <p:spPr/>
        <p:txBody>
          <a:bodyPr/>
          <a:lstStyle/>
          <a:p>
            <a:fld id="{4FB744F3-5B1E-CE4C-84A2-8F9B119D4B46}" type="slidenum">
              <a:rPr lang="en-US" smtClean="0"/>
              <a:t>8</a:t>
            </a:fld>
            <a:endParaRPr lang="en-US"/>
          </a:p>
        </p:txBody>
      </p:sp>
    </p:spTree>
    <p:extLst>
      <p:ext uri="{BB962C8B-B14F-4D97-AF65-F5344CB8AC3E}">
        <p14:creationId xmlns:p14="http://schemas.microsoft.com/office/powerpoint/2010/main" val="1479365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315571" y="446266"/>
            <a:ext cx="7167698" cy="646331"/>
          </a:xfrm>
          <a:prstGeom prst="rect">
            <a:avLst/>
          </a:prstGeom>
          <a:noFill/>
        </p:spPr>
        <p:txBody>
          <a:bodyPr wrap="square" rtlCol="0">
            <a:spAutoFit/>
          </a:bodyPr>
          <a:lstStyle/>
          <a:p>
            <a:r>
              <a:rPr lang="en-US" sz="3600" dirty="0">
                <a:solidFill>
                  <a:srgbClr val="073A7E"/>
                </a:solidFill>
                <a:latin typeface="Arial"/>
                <a:cs typeface="Arial"/>
              </a:rPr>
              <a:t>Disability in figures</a:t>
            </a:r>
          </a:p>
        </p:txBody>
      </p:sp>
      <p:sp>
        <p:nvSpPr>
          <p:cNvPr id="2" name="Slide Number Placeholder 1">
            <a:extLst>
              <a:ext uri="{FF2B5EF4-FFF2-40B4-BE49-F238E27FC236}">
                <a16:creationId xmlns:a16="http://schemas.microsoft.com/office/drawing/2014/main" id="{F5CB2C1B-838F-1641-969E-9E33CC9CD5AE}"/>
              </a:ext>
            </a:extLst>
          </p:cNvPr>
          <p:cNvSpPr>
            <a:spLocks noGrp="1"/>
          </p:cNvSpPr>
          <p:nvPr>
            <p:ph type="sldNum" sz="quarter" idx="12"/>
          </p:nvPr>
        </p:nvSpPr>
        <p:spPr/>
        <p:txBody>
          <a:bodyPr/>
          <a:lstStyle/>
          <a:p>
            <a:fld id="{4FB744F3-5B1E-CE4C-84A2-8F9B119D4B46}" type="slidenum">
              <a:rPr lang="en-US" smtClean="0"/>
              <a:t>9</a:t>
            </a:fld>
            <a:endParaRPr lang="en-US"/>
          </a:p>
        </p:txBody>
      </p:sp>
      <p:graphicFrame>
        <p:nvGraphicFramePr>
          <p:cNvPr id="5" name="Table 4">
            <a:extLst>
              <a:ext uri="{FF2B5EF4-FFF2-40B4-BE49-F238E27FC236}">
                <a16:creationId xmlns:a16="http://schemas.microsoft.com/office/drawing/2014/main" id="{AE412C45-C7BB-DE40-9348-3667E2009B4D}"/>
              </a:ext>
            </a:extLst>
          </p:cNvPr>
          <p:cNvGraphicFramePr>
            <a:graphicFrameLocks noGrp="1"/>
          </p:cNvGraphicFramePr>
          <p:nvPr>
            <p:extLst>
              <p:ext uri="{D42A27DB-BD31-4B8C-83A1-F6EECF244321}">
                <p14:modId xmlns:p14="http://schemas.microsoft.com/office/powerpoint/2010/main" val="1288274109"/>
              </p:ext>
            </p:extLst>
          </p:nvPr>
        </p:nvGraphicFramePr>
        <p:xfrm>
          <a:off x="295603" y="325711"/>
          <a:ext cx="8552794" cy="6043558"/>
        </p:xfrm>
        <a:graphic>
          <a:graphicData uri="http://schemas.openxmlformats.org/drawingml/2006/table">
            <a:tbl>
              <a:tblPr firstRow="1" bandRow="1">
                <a:tableStyleId>{5940675A-B579-460E-94D1-54222C63F5DA}</a:tableStyleId>
              </a:tblPr>
              <a:tblGrid>
                <a:gridCol w="2099390">
                  <a:extLst>
                    <a:ext uri="{9D8B030D-6E8A-4147-A177-3AD203B41FA5}">
                      <a16:colId xmlns:a16="http://schemas.microsoft.com/office/drawing/2014/main" val="3826482919"/>
                    </a:ext>
                  </a:extLst>
                </a:gridCol>
                <a:gridCol w="1254637">
                  <a:extLst>
                    <a:ext uri="{9D8B030D-6E8A-4147-A177-3AD203B41FA5}">
                      <a16:colId xmlns:a16="http://schemas.microsoft.com/office/drawing/2014/main" val="2017942055"/>
                    </a:ext>
                  </a:extLst>
                </a:gridCol>
                <a:gridCol w="1280774">
                  <a:extLst>
                    <a:ext uri="{9D8B030D-6E8A-4147-A177-3AD203B41FA5}">
                      <a16:colId xmlns:a16="http://schemas.microsoft.com/office/drawing/2014/main" val="3721191357"/>
                    </a:ext>
                  </a:extLst>
                </a:gridCol>
                <a:gridCol w="1529089">
                  <a:extLst>
                    <a:ext uri="{9D8B030D-6E8A-4147-A177-3AD203B41FA5}">
                      <a16:colId xmlns:a16="http://schemas.microsoft.com/office/drawing/2014/main" val="1536411121"/>
                    </a:ext>
                  </a:extLst>
                </a:gridCol>
                <a:gridCol w="1150083">
                  <a:extLst>
                    <a:ext uri="{9D8B030D-6E8A-4147-A177-3AD203B41FA5}">
                      <a16:colId xmlns:a16="http://schemas.microsoft.com/office/drawing/2014/main" val="2450268985"/>
                    </a:ext>
                  </a:extLst>
                </a:gridCol>
                <a:gridCol w="1238821">
                  <a:extLst>
                    <a:ext uri="{9D8B030D-6E8A-4147-A177-3AD203B41FA5}">
                      <a16:colId xmlns:a16="http://schemas.microsoft.com/office/drawing/2014/main" val="1911156041"/>
                    </a:ext>
                  </a:extLst>
                </a:gridCol>
              </a:tblGrid>
              <a:tr h="661014">
                <a:tc>
                  <a:txBody>
                    <a:bodyPr/>
                    <a:lstStyle/>
                    <a:p>
                      <a:endParaRPr lang="en-GB" sz="1800" dirty="0">
                        <a:latin typeface="Arial" panose="020B0604020202020204" pitchFamily="34" charset="0"/>
                        <a:cs typeface="Arial" panose="020B0604020202020204" pitchFamily="34" charset="0"/>
                      </a:endParaRPr>
                    </a:p>
                  </a:txBody>
                  <a:tcPr>
                    <a:solidFill>
                      <a:schemeClr val="bg1"/>
                    </a:solidFill>
                  </a:tcPr>
                </a:tc>
                <a:tc>
                  <a:txBody>
                    <a:bodyPr/>
                    <a:lstStyle/>
                    <a:p>
                      <a:r>
                        <a:rPr lang="en-GB" sz="1800" b="1" dirty="0">
                          <a:latin typeface="Arial" panose="020B0604020202020204" pitchFamily="34" charset="0"/>
                          <a:cs typeface="Arial" panose="020B0604020202020204" pitchFamily="34" charset="0"/>
                        </a:rPr>
                        <a:t>UK</a:t>
                      </a:r>
                    </a:p>
                  </a:txBody>
                  <a:tcPr>
                    <a:solidFill>
                      <a:schemeClr val="bg1"/>
                    </a:solidFill>
                  </a:tcPr>
                </a:tc>
                <a:tc>
                  <a:txBody>
                    <a:bodyPr/>
                    <a:lstStyle/>
                    <a:p>
                      <a:r>
                        <a:rPr lang="en-GB" sz="1800" b="1" dirty="0">
                          <a:latin typeface="Arial" panose="020B0604020202020204" pitchFamily="34" charset="0"/>
                          <a:cs typeface="Arial" panose="020B0604020202020204" pitchFamily="34" charset="0"/>
                        </a:rPr>
                        <a:t>Uganda</a:t>
                      </a:r>
                    </a:p>
                  </a:txBody>
                  <a:tcPr>
                    <a:solidFill>
                      <a:schemeClr val="bg1"/>
                    </a:solidFill>
                  </a:tcPr>
                </a:tc>
                <a:tc>
                  <a:txBody>
                    <a:bodyPr/>
                    <a:lstStyle/>
                    <a:p>
                      <a:r>
                        <a:rPr lang="en-GB" sz="1800" b="1" dirty="0">
                          <a:latin typeface="Arial" panose="020B0604020202020204" pitchFamily="34" charset="0"/>
                          <a:cs typeface="Arial" panose="020B0604020202020204" pitchFamily="34" charset="0"/>
                        </a:rPr>
                        <a:t>Bangladesh</a:t>
                      </a:r>
                    </a:p>
                  </a:txBody>
                  <a:tcPr>
                    <a:solidFill>
                      <a:schemeClr val="bg1"/>
                    </a:solidFill>
                  </a:tcPr>
                </a:tc>
                <a:tc>
                  <a:txBody>
                    <a:bodyPr/>
                    <a:lstStyle/>
                    <a:p>
                      <a:r>
                        <a:rPr lang="en-GB" sz="1800" b="1" dirty="0">
                          <a:latin typeface="Arial" panose="020B0604020202020204" pitchFamily="34" charset="0"/>
                          <a:cs typeface="Arial" panose="020B0604020202020204" pitchFamily="34" charset="0"/>
                        </a:rPr>
                        <a:t>Kenya</a:t>
                      </a:r>
                    </a:p>
                  </a:txBody>
                  <a:tcPr>
                    <a:solidFill>
                      <a:schemeClr val="bg1"/>
                    </a:solidFill>
                  </a:tcPr>
                </a:tc>
                <a:tc>
                  <a:txBody>
                    <a:bodyPr/>
                    <a:lstStyle/>
                    <a:p>
                      <a:r>
                        <a:rPr lang="en-GB" sz="1800" b="1" dirty="0">
                          <a:latin typeface="Arial" panose="020B0604020202020204" pitchFamily="34" charset="0"/>
                          <a:cs typeface="Arial" panose="020B0604020202020204" pitchFamily="34" charset="0"/>
                        </a:rPr>
                        <a:t>Brazil</a:t>
                      </a:r>
                    </a:p>
                  </a:txBody>
                  <a:tcPr>
                    <a:solidFill>
                      <a:schemeClr val="bg1"/>
                    </a:solidFill>
                  </a:tcPr>
                </a:tc>
                <a:extLst>
                  <a:ext uri="{0D108BD9-81ED-4DB2-BD59-A6C34878D82A}">
                    <a16:rowId xmlns:a16="http://schemas.microsoft.com/office/drawing/2014/main" val="2148440806"/>
                  </a:ext>
                </a:extLst>
              </a:tr>
              <a:tr h="661014">
                <a:tc>
                  <a:txBody>
                    <a:bodyPr/>
                    <a:lstStyle/>
                    <a:p>
                      <a:r>
                        <a:rPr lang="en-GB" sz="1800" dirty="0">
                          <a:latin typeface="Arial" panose="020B0604020202020204" pitchFamily="34" charset="0"/>
                          <a:cs typeface="Arial" panose="020B0604020202020204" pitchFamily="34" charset="0"/>
                        </a:rPr>
                        <a:t>Disability prevalence</a:t>
                      </a:r>
                    </a:p>
                  </a:txBody>
                  <a:tcPr>
                    <a:solidFill>
                      <a:schemeClr val="bg1">
                        <a:lumMod val="85000"/>
                      </a:schemeClr>
                    </a:solidFill>
                  </a:tcPr>
                </a:tc>
                <a:tc>
                  <a:txBody>
                    <a:bodyPr/>
                    <a:lstStyle/>
                    <a:p>
                      <a:r>
                        <a:rPr lang="en-GB" sz="1800" dirty="0">
                          <a:latin typeface="Arial" panose="020B0604020202020204" pitchFamily="34" charset="0"/>
                          <a:cs typeface="Arial" panose="020B0604020202020204" pitchFamily="34" charset="0"/>
                        </a:rPr>
                        <a:t>21%</a:t>
                      </a:r>
                    </a:p>
                  </a:txBody>
                  <a:tcPr>
                    <a:solidFill>
                      <a:schemeClr val="bg1">
                        <a:lumMod val="85000"/>
                      </a:schemeClr>
                    </a:solidFill>
                  </a:tcPr>
                </a:tc>
                <a:tc>
                  <a:txBody>
                    <a:bodyPr/>
                    <a:lstStyle/>
                    <a:p>
                      <a:r>
                        <a:rPr lang="en-GB" sz="1800" dirty="0">
                          <a:latin typeface="Arial" panose="020B0604020202020204" pitchFamily="34" charset="0"/>
                          <a:cs typeface="Arial" panose="020B0604020202020204" pitchFamily="34" charset="0"/>
                        </a:rPr>
                        <a:t>6.5%</a:t>
                      </a:r>
                    </a:p>
                  </a:txBody>
                  <a:tcPr>
                    <a:solidFill>
                      <a:schemeClr val="bg1">
                        <a:lumMod val="85000"/>
                      </a:schemeClr>
                    </a:solidFill>
                  </a:tcPr>
                </a:tc>
                <a:tc>
                  <a:txBody>
                    <a:bodyPr/>
                    <a:lstStyle/>
                    <a:p>
                      <a:r>
                        <a:rPr lang="en-GB" sz="1800" dirty="0">
                          <a:latin typeface="Arial" panose="020B0604020202020204" pitchFamily="34" charset="0"/>
                          <a:cs typeface="Arial" panose="020B0604020202020204" pitchFamily="34" charset="0"/>
                        </a:rPr>
                        <a:t>1.4%</a:t>
                      </a:r>
                    </a:p>
                  </a:txBody>
                  <a:tcPr>
                    <a:solidFill>
                      <a:schemeClr val="bg1">
                        <a:lumMod val="85000"/>
                      </a:schemeClr>
                    </a:solidFill>
                  </a:tcPr>
                </a:tc>
                <a:tc>
                  <a:txBody>
                    <a:bodyPr/>
                    <a:lstStyle/>
                    <a:p>
                      <a:r>
                        <a:rPr lang="en-GB" sz="1800" dirty="0">
                          <a:latin typeface="Arial" panose="020B0604020202020204" pitchFamily="34" charset="0"/>
                          <a:cs typeface="Arial" panose="020B0604020202020204" pitchFamily="34" charset="0"/>
                        </a:rPr>
                        <a:t>3.5%</a:t>
                      </a:r>
                    </a:p>
                  </a:txBody>
                  <a:tcPr>
                    <a:solidFill>
                      <a:schemeClr val="bg1">
                        <a:lumMod val="85000"/>
                      </a:schemeClr>
                    </a:solidFill>
                  </a:tcPr>
                </a:tc>
                <a:tc>
                  <a:txBody>
                    <a:bodyPr/>
                    <a:lstStyle/>
                    <a:p>
                      <a:r>
                        <a:rPr lang="en-GB" sz="1800" dirty="0">
                          <a:latin typeface="Arial" panose="020B0604020202020204" pitchFamily="34" charset="0"/>
                          <a:cs typeface="Arial" panose="020B0604020202020204" pitchFamily="34" charset="0"/>
                        </a:rPr>
                        <a:t>23.9%</a:t>
                      </a:r>
                    </a:p>
                  </a:txBody>
                  <a:tcPr>
                    <a:solidFill>
                      <a:schemeClr val="bg1">
                        <a:lumMod val="85000"/>
                      </a:schemeClr>
                    </a:solidFill>
                  </a:tcPr>
                </a:tc>
                <a:extLst>
                  <a:ext uri="{0D108BD9-81ED-4DB2-BD59-A6C34878D82A}">
                    <a16:rowId xmlns:a16="http://schemas.microsoft.com/office/drawing/2014/main" val="203322969"/>
                  </a:ext>
                </a:extLst>
              </a:tr>
              <a:tr h="2360765">
                <a:tc>
                  <a:txBody>
                    <a:bodyPr/>
                    <a:lstStyle/>
                    <a:p>
                      <a:r>
                        <a:rPr lang="en-GB" sz="1800" dirty="0">
                          <a:solidFill>
                            <a:schemeClr val="bg1"/>
                          </a:solidFill>
                          <a:latin typeface="Arial" panose="020B0604020202020204" pitchFamily="34" charset="0"/>
                          <a:cs typeface="Arial" panose="020B0604020202020204" pitchFamily="34" charset="0"/>
                        </a:rPr>
                        <a:t>Unemployment rate</a:t>
                      </a:r>
                    </a:p>
                    <a:p>
                      <a:r>
                        <a:rPr lang="en-GB" sz="1800" dirty="0">
                          <a:solidFill>
                            <a:schemeClr val="bg1"/>
                          </a:solidFill>
                          <a:latin typeface="Arial" panose="020B0604020202020204" pitchFamily="34" charset="0"/>
                          <a:cs typeface="Arial" panose="020B0604020202020204" pitchFamily="34" charset="0"/>
                        </a:rPr>
                        <a:t>(15-24 years)</a:t>
                      </a:r>
                    </a:p>
                  </a:txBody>
                  <a:tcPr>
                    <a:solidFill>
                      <a:schemeClr val="tx2"/>
                    </a:solidFill>
                  </a:tcPr>
                </a:tc>
                <a:tc>
                  <a:txBody>
                    <a:bodyPr/>
                    <a:lstStyle/>
                    <a:p>
                      <a:r>
                        <a:rPr lang="en-GB" sz="1800" dirty="0">
                          <a:solidFill>
                            <a:schemeClr val="bg1"/>
                          </a:solidFill>
                          <a:latin typeface="Arial" panose="020B0604020202020204" pitchFamily="34" charset="0"/>
                          <a:cs typeface="Arial" panose="020B0604020202020204" pitchFamily="34" charset="0"/>
                        </a:rPr>
                        <a:t>9% disabled</a:t>
                      </a:r>
                    </a:p>
                    <a:p>
                      <a:endParaRPr lang="en-GB" sz="1800" dirty="0">
                        <a:solidFill>
                          <a:schemeClr val="bg1"/>
                        </a:solidFill>
                        <a:latin typeface="Arial" panose="020B0604020202020204" pitchFamily="34" charset="0"/>
                        <a:cs typeface="Arial" panose="020B0604020202020204" pitchFamily="34" charset="0"/>
                      </a:endParaRPr>
                    </a:p>
                    <a:p>
                      <a:r>
                        <a:rPr lang="en-GB" sz="1800" dirty="0">
                          <a:solidFill>
                            <a:schemeClr val="bg1"/>
                          </a:solidFill>
                          <a:latin typeface="Arial" panose="020B0604020202020204" pitchFamily="34" charset="0"/>
                          <a:cs typeface="Arial" panose="020B0604020202020204" pitchFamily="34" charset="0"/>
                        </a:rPr>
                        <a:t>3.8% non-disabled</a:t>
                      </a:r>
                    </a:p>
                  </a:txBody>
                  <a:tcPr>
                    <a:solidFill>
                      <a:schemeClr val="tx2"/>
                    </a:solidFill>
                  </a:tcPr>
                </a:tc>
                <a:tc>
                  <a:txBody>
                    <a:bodyPr/>
                    <a:lstStyle/>
                    <a:p>
                      <a:r>
                        <a:rPr lang="en-GB" sz="1800" dirty="0">
                          <a:solidFill>
                            <a:schemeClr val="bg1"/>
                          </a:solidFill>
                          <a:latin typeface="Arial" panose="020B0604020202020204" pitchFamily="34" charset="0"/>
                          <a:cs typeface="Arial" panose="020B0604020202020204" pitchFamily="34" charset="0"/>
                        </a:rPr>
                        <a:t>22% disabled</a:t>
                      </a:r>
                    </a:p>
                    <a:p>
                      <a:endParaRPr lang="en-GB" sz="1800" dirty="0">
                        <a:solidFill>
                          <a:schemeClr val="bg1"/>
                        </a:solidFill>
                        <a:latin typeface="Arial" panose="020B0604020202020204" pitchFamily="34" charset="0"/>
                        <a:cs typeface="Arial" panose="020B0604020202020204" pitchFamily="34" charset="0"/>
                      </a:endParaRPr>
                    </a:p>
                    <a:p>
                      <a:r>
                        <a:rPr lang="en-GB" sz="1800" dirty="0">
                          <a:solidFill>
                            <a:schemeClr val="bg1"/>
                          </a:solidFill>
                          <a:latin typeface="Arial" panose="020B0604020202020204" pitchFamily="34" charset="0"/>
                          <a:cs typeface="Arial" panose="020B0604020202020204" pitchFamily="34" charset="0"/>
                        </a:rPr>
                        <a:t>16% non-disabled</a:t>
                      </a:r>
                    </a:p>
                  </a:txBody>
                  <a:tcPr>
                    <a:solidFill>
                      <a:schemeClr val="tx2"/>
                    </a:solidFill>
                  </a:tcPr>
                </a:tc>
                <a:tc>
                  <a:txBody>
                    <a:bodyPr/>
                    <a:lstStyle/>
                    <a:p>
                      <a:r>
                        <a:rPr lang="en-GB" sz="1800" dirty="0">
                          <a:solidFill>
                            <a:schemeClr val="bg1"/>
                          </a:solidFill>
                          <a:latin typeface="Arial" panose="020B0604020202020204" pitchFamily="34" charset="0"/>
                          <a:cs typeface="Arial" panose="020B0604020202020204" pitchFamily="34" charset="0"/>
                        </a:rPr>
                        <a:t>9% disabled</a:t>
                      </a:r>
                    </a:p>
                    <a:p>
                      <a:endParaRPr lang="en-GB" sz="1800" dirty="0">
                        <a:solidFill>
                          <a:schemeClr val="bg1"/>
                        </a:solidFill>
                        <a:latin typeface="Arial" panose="020B0604020202020204" pitchFamily="34" charset="0"/>
                        <a:cs typeface="Arial" panose="020B0604020202020204" pitchFamily="34" charset="0"/>
                      </a:endParaRPr>
                    </a:p>
                    <a:p>
                      <a:r>
                        <a:rPr lang="en-GB" sz="1800" dirty="0">
                          <a:solidFill>
                            <a:schemeClr val="bg1"/>
                          </a:solidFill>
                          <a:latin typeface="Arial" panose="020B0604020202020204" pitchFamily="34" charset="0"/>
                          <a:cs typeface="Arial" panose="020B0604020202020204" pitchFamily="34" charset="0"/>
                        </a:rPr>
                        <a:t>7% non-disabled</a:t>
                      </a:r>
                    </a:p>
                  </a:txBody>
                  <a:tcPr>
                    <a:solidFill>
                      <a:schemeClr val="tx2"/>
                    </a:solidFill>
                  </a:tcPr>
                </a:tc>
                <a:tc>
                  <a:txBody>
                    <a:bodyPr/>
                    <a:lstStyle/>
                    <a:p>
                      <a:r>
                        <a:rPr lang="en-GB" sz="1800" dirty="0">
                          <a:solidFill>
                            <a:schemeClr val="bg1"/>
                          </a:solidFill>
                          <a:latin typeface="Arial" panose="020B0604020202020204" pitchFamily="34" charset="0"/>
                          <a:cs typeface="Arial" panose="020B0604020202020204" pitchFamily="34" charset="0"/>
                        </a:rPr>
                        <a:t>16% disabled</a:t>
                      </a:r>
                    </a:p>
                    <a:p>
                      <a:endParaRPr lang="en-GB" sz="1800" dirty="0">
                        <a:solidFill>
                          <a:schemeClr val="bg1"/>
                        </a:solidFill>
                        <a:latin typeface="Arial" panose="020B0604020202020204" pitchFamily="34" charset="0"/>
                        <a:cs typeface="Arial" panose="020B0604020202020204" pitchFamily="34" charset="0"/>
                      </a:endParaRPr>
                    </a:p>
                    <a:p>
                      <a:r>
                        <a:rPr lang="en-GB" sz="1800" dirty="0">
                          <a:solidFill>
                            <a:schemeClr val="bg1"/>
                          </a:solidFill>
                          <a:latin typeface="Arial" panose="020B0604020202020204" pitchFamily="34" charset="0"/>
                          <a:cs typeface="Arial" panose="020B0604020202020204" pitchFamily="34" charset="0"/>
                        </a:rPr>
                        <a:t>16% non-disabled</a:t>
                      </a:r>
                    </a:p>
                  </a:txBody>
                  <a:tcPr>
                    <a:solidFill>
                      <a:schemeClr val="tx2"/>
                    </a:solidFill>
                  </a:tcPr>
                </a:tc>
                <a:tc>
                  <a:txBody>
                    <a:bodyPr/>
                    <a:lstStyle/>
                    <a:p>
                      <a:r>
                        <a:rPr lang="en-GB" sz="1800" dirty="0">
                          <a:solidFill>
                            <a:schemeClr val="bg1"/>
                          </a:solidFill>
                          <a:latin typeface="Arial" panose="020B0604020202020204" pitchFamily="34" charset="0"/>
                          <a:cs typeface="Arial" panose="020B0604020202020204" pitchFamily="34" charset="0"/>
                        </a:rPr>
                        <a:t>54% disabled (any age)</a:t>
                      </a:r>
                    </a:p>
                    <a:p>
                      <a:endParaRPr lang="en-GB" sz="1800" dirty="0">
                        <a:solidFill>
                          <a:schemeClr val="bg1"/>
                        </a:solidFill>
                        <a:latin typeface="Arial" panose="020B0604020202020204" pitchFamily="34" charset="0"/>
                        <a:cs typeface="Arial" panose="020B0604020202020204" pitchFamily="34" charset="0"/>
                      </a:endParaRPr>
                    </a:p>
                    <a:p>
                      <a:r>
                        <a:rPr lang="en-GB" sz="1800" dirty="0">
                          <a:solidFill>
                            <a:schemeClr val="bg1"/>
                          </a:solidFill>
                          <a:latin typeface="Arial" panose="020B0604020202020204" pitchFamily="34" charset="0"/>
                          <a:cs typeface="Arial" panose="020B0604020202020204" pitchFamily="34" charset="0"/>
                        </a:rPr>
                        <a:t>44% non-disabled</a:t>
                      </a:r>
                    </a:p>
                  </a:txBody>
                  <a:tcPr>
                    <a:solidFill>
                      <a:schemeClr val="tx2"/>
                    </a:solidFill>
                  </a:tcPr>
                </a:tc>
                <a:extLst>
                  <a:ext uri="{0D108BD9-81ED-4DB2-BD59-A6C34878D82A}">
                    <a16:rowId xmlns:a16="http://schemas.microsoft.com/office/drawing/2014/main" val="3351275970"/>
                  </a:ext>
                </a:extLst>
              </a:tr>
              <a:tr h="2360765">
                <a:tc>
                  <a:txBody>
                    <a:bodyPr/>
                    <a:lstStyle/>
                    <a:p>
                      <a:r>
                        <a:rPr lang="en-GB" sz="1800" dirty="0">
                          <a:latin typeface="Arial" panose="020B0604020202020204" pitchFamily="34" charset="0"/>
                          <a:cs typeface="Arial" panose="020B0604020202020204" pitchFamily="34" charset="0"/>
                        </a:rPr>
                        <a:t>Proportion below national poverty line</a:t>
                      </a:r>
                    </a:p>
                  </a:txBody>
                  <a:tcPr>
                    <a:solidFill>
                      <a:schemeClr val="accent3"/>
                    </a:solidFill>
                  </a:tcPr>
                </a:tc>
                <a:tc>
                  <a:txBody>
                    <a:bodyPr/>
                    <a:lstStyle/>
                    <a:p>
                      <a:r>
                        <a:rPr lang="en-GB" sz="1800" dirty="0">
                          <a:latin typeface="Arial" panose="020B0604020202020204" pitchFamily="34" charset="0"/>
                          <a:cs typeface="Arial" panose="020B0604020202020204" pitchFamily="34" charset="0"/>
                        </a:rPr>
                        <a:t>30% disabled </a:t>
                      </a:r>
                    </a:p>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19% non- disabled</a:t>
                      </a:r>
                    </a:p>
                  </a:txBody>
                  <a:tcPr>
                    <a:solidFill>
                      <a:schemeClr val="accent3"/>
                    </a:solidFill>
                  </a:tcPr>
                </a:tc>
                <a:tc>
                  <a:txBody>
                    <a:bodyPr/>
                    <a:lstStyle/>
                    <a:p>
                      <a:r>
                        <a:rPr lang="en-GB" sz="1800" dirty="0">
                          <a:latin typeface="Arial" panose="020B0604020202020204" pitchFamily="34" charset="0"/>
                          <a:cs typeface="Arial" panose="020B0604020202020204" pitchFamily="34" charset="0"/>
                        </a:rPr>
                        <a:t>57% disabled</a:t>
                      </a:r>
                    </a:p>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45% non-disabled</a:t>
                      </a:r>
                    </a:p>
                  </a:txBody>
                  <a:tcPr>
                    <a:solidFill>
                      <a:schemeClr val="accent3"/>
                    </a:solidFill>
                  </a:tcPr>
                </a:tc>
                <a:tc>
                  <a:txBody>
                    <a:bodyPr/>
                    <a:lstStyle/>
                    <a:p>
                      <a:r>
                        <a:rPr lang="en-GB" sz="1800" dirty="0">
                          <a:latin typeface="Arial" panose="020B0604020202020204" pitchFamily="34" charset="0"/>
                          <a:cs typeface="Arial" panose="020B0604020202020204" pitchFamily="34" charset="0"/>
                        </a:rPr>
                        <a:t>28% disabled</a:t>
                      </a:r>
                    </a:p>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24% non-disabled</a:t>
                      </a:r>
                    </a:p>
                  </a:txBody>
                  <a:tcPr>
                    <a:solidFill>
                      <a:schemeClr val="accent3"/>
                    </a:solidFill>
                  </a:tcPr>
                </a:tc>
                <a:tc>
                  <a:txBody>
                    <a:bodyPr/>
                    <a:lstStyle/>
                    <a:p>
                      <a:r>
                        <a:rPr lang="en-GB" sz="1800" dirty="0">
                          <a:latin typeface="Arial" panose="020B0604020202020204" pitchFamily="34" charset="0"/>
                          <a:cs typeface="Arial" panose="020B0604020202020204" pitchFamily="34" charset="0"/>
                        </a:rPr>
                        <a:t>67% disabled</a:t>
                      </a:r>
                    </a:p>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52% non-disabled</a:t>
                      </a:r>
                    </a:p>
                  </a:txBody>
                  <a:tcPr>
                    <a:solidFill>
                      <a:schemeClr val="accent3"/>
                    </a:solidFill>
                  </a:tcPr>
                </a:tc>
                <a:tc>
                  <a:txBody>
                    <a:bodyPr/>
                    <a:lstStyle/>
                    <a:p>
                      <a:r>
                        <a:rPr lang="en-GB" sz="1800" dirty="0">
                          <a:latin typeface="Arial" panose="020B0604020202020204" pitchFamily="34" charset="0"/>
                          <a:cs typeface="Arial" panose="020B0604020202020204" pitchFamily="34" charset="0"/>
                        </a:rPr>
                        <a:t>Info. not found</a:t>
                      </a:r>
                    </a:p>
                  </a:txBody>
                  <a:tcPr>
                    <a:solidFill>
                      <a:schemeClr val="accent3"/>
                    </a:solidFill>
                  </a:tcPr>
                </a:tc>
                <a:extLst>
                  <a:ext uri="{0D108BD9-81ED-4DB2-BD59-A6C34878D82A}">
                    <a16:rowId xmlns:a16="http://schemas.microsoft.com/office/drawing/2014/main" val="1072082330"/>
                  </a:ext>
                </a:extLst>
              </a:tr>
            </a:tbl>
          </a:graphicData>
        </a:graphic>
      </p:graphicFrame>
    </p:spTree>
    <p:extLst>
      <p:ext uri="{BB962C8B-B14F-4D97-AF65-F5344CB8AC3E}">
        <p14:creationId xmlns:p14="http://schemas.microsoft.com/office/powerpoint/2010/main" val="16646090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2212</Words>
  <Application>Microsoft Office PowerPoint</Application>
  <PresentationFormat>On-screen Show (4:3)</PresentationFormat>
  <Paragraphs>318</Paragraphs>
  <Slides>25</Slides>
  <Notes>22</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25</vt:i4>
      </vt:variant>
    </vt:vector>
  </HeadingPairs>
  <TitlesOfParts>
    <vt:vector size="29" baseType="lpstr">
      <vt:lpstr>Arial</vt:lpstr>
      <vt:lpstr>Calibri</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Useful Inclusion Framework</vt:lpstr>
      <vt:lpstr>  Inclusive infrastructure entry points</vt:lpstr>
      <vt:lpstr>  Opportunities in technology</vt:lpstr>
      <vt:lpstr>  Inclusive design</vt:lpstr>
      <vt:lpstr>  Practical advice – things to prioritise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Wapling, Lorraine</dc:creator>
  <cp:lastModifiedBy>Mariam Abdel-Akher</cp:lastModifiedBy>
  <cp:revision>7</cp:revision>
  <dcterms:created xsi:type="dcterms:W3CDTF">2020-03-10T15:50:42Z</dcterms:created>
  <dcterms:modified xsi:type="dcterms:W3CDTF">2023-07-12T19:10:13Z</dcterms:modified>
</cp:coreProperties>
</file>